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1" r:id="rId1"/>
  </p:sldMasterIdLst>
  <p:sldIdLst>
    <p:sldId id="283" r:id="rId2"/>
    <p:sldId id="256" r:id="rId3"/>
    <p:sldId id="258" r:id="rId4"/>
    <p:sldId id="259" r:id="rId5"/>
    <p:sldId id="262" r:id="rId6"/>
    <p:sldId id="263" r:id="rId7"/>
    <p:sldId id="261" r:id="rId8"/>
    <p:sldId id="268" r:id="rId9"/>
    <p:sldId id="257" r:id="rId10"/>
    <p:sldId id="265" r:id="rId11"/>
    <p:sldId id="270" r:id="rId12"/>
    <p:sldId id="269" r:id="rId13"/>
    <p:sldId id="266" r:id="rId14"/>
    <p:sldId id="267" r:id="rId15"/>
    <p:sldId id="275" r:id="rId16"/>
    <p:sldId id="276" r:id="rId17"/>
    <p:sldId id="279" r:id="rId18"/>
    <p:sldId id="277" r:id="rId19"/>
    <p:sldId id="278" r:id="rId20"/>
    <p:sldId id="280" r:id="rId21"/>
    <p:sldId id="281" r:id="rId22"/>
    <p:sldId id="264" r:id="rId23"/>
    <p:sldId id="271" r:id="rId24"/>
    <p:sldId id="272" r:id="rId25"/>
    <p:sldId id="274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656793-61A9-4B36-897E-0300B0285CED}" v="5" dt="2026-01-28T15:17:09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5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1678" y="251710"/>
            <a:ext cx="5460643" cy="178419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1678" y="2275514"/>
            <a:ext cx="5460643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23934"/>
            <a:ext cx="914400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79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6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5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0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4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2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4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4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1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5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3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0"/>
            <a:ext cx="914400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bertonvc.org/parent-and-student-information/year-groups/year-1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17408D8-B6EA-5289-0058-4FC2546C28C4}"/>
              </a:ext>
            </a:extLst>
          </p:cNvPr>
          <p:cNvSpPr/>
          <p:nvPr/>
        </p:nvSpPr>
        <p:spPr>
          <a:xfrm>
            <a:off x="3716694" y="1295787"/>
            <a:ext cx="5346441" cy="1889449"/>
          </a:xfrm>
          <a:prstGeom prst="wedgeEllipseCallout">
            <a:avLst>
              <a:gd name="adj1" fmla="val 39027"/>
              <a:gd name="adj2" fmla="val 708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Don’t let us down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4FCC6B73-01AE-1BD9-4E37-1E315CB94575}"/>
              </a:ext>
            </a:extLst>
          </p:cNvPr>
          <p:cNvSpPr/>
          <p:nvPr/>
        </p:nvSpPr>
        <p:spPr>
          <a:xfrm>
            <a:off x="192832" y="2728041"/>
            <a:ext cx="5346441" cy="1889449"/>
          </a:xfrm>
          <a:prstGeom prst="wedgeEllipseCallout">
            <a:avLst>
              <a:gd name="adj1" fmla="val -33398"/>
              <a:gd name="adj2" fmla="val 694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 don’t know, but I expect we can find out if we work on it together.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0AC3665-6C3A-A659-F2F2-6653BA0D7C01}"/>
              </a:ext>
            </a:extLst>
          </p:cNvPr>
          <p:cNvSpPr/>
          <p:nvPr/>
        </p:nvSpPr>
        <p:spPr>
          <a:xfrm>
            <a:off x="3797559" y="4038600"/>
            <a:ext cx="5346441" cy="1889449"/>
          </a:xfrm>
          <a:prstGeom prst="wedgeEllipseCallout">
            <a:avLst>
              <a:gd name="adj1" fmla="val 38155"/>
              <a:gd name="adj2" fmla="val 639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You’ll be all right. Your brother and your Dad and I did ok in our exams….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84DED539-FE1B-46A4-6112-D1E590C8840B}"/>
              </a:ext>
            </a:extLst>
          </p:cNvPr>
          <p:cNvSpPr/>
          <p:nvPr/>
        </p:nvSpPr>
        <p:spPr>
          <a:xfrm>
            <a:off x="192833" y="351062"/>
            <a:ext cx="5346441" cy="1889449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Don’t worry. </a:t>
            </a:r>
          </a:p>
        </p:txBody>
      </p:sp>
    </p:spTree>
    <p:extLst>
      <p:ext uri="{BB962C8B-B14F-4D97-AF65-F5344CB8AC3E}">
        <p14:creationId xmlns:p14="http://schemas.microsoft.com/office/powerpoint/2010/main" val="315474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C098D-A507-C7A8-7C13-58064F9BA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2DE67-4420-0CD6-1B7A-48922C60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Revising – creating the conditions.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4D923-5699-662C-D781-E6B48DA55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At the start of Easter assemble ALL the materials:</a:t>
            </a:r>
          </a:p>
          <a:p>
            <a:pPr marL="0" indent="0">
              <a:buNone/>
            </a:pPr>
            <a:r>
              <a:rPr lang="en-GB" dirty="0"/>
              <a:t>Exercise books</a:t>
            </a:r>
          </a:p>
          <a:p>
            <a:pPr marL="0" indent="0">
              <a:buNone/>
            </a:pPr>
            <a:r>
              <a:rPr lang="en-GB" dirty="0"/>
              <a:t>Marked work</a:t>
            </a:r>
          </a:p>
          <a:p>
            <a:pPr marL="0" indent="0">
              <a:buNone/>
            </a:pPr>
            <a:r>
              <a:rPr lang="en-GB" dirty="0"/>
              <a:t>Revision guides</a:t>
            </a:r>
          </a:p>
          <a:p>
            <a:pPr marL="0" indent="0">
              <a:buNone/>
            </a:pPr>
            <a:r>
              <a:rPr lang="en-GB" dirty="0"/>
              <a:t>laptop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Buy twice the number of flash cards that you think you’ll need.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Create a space in the house where your Y11 can spread out, and where their materials can be largely undisturbed.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Music MIGHT help. The TV definitely won’t and it would be better not to have one in the room.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607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08685-EB64-EFA5-C371-4C99EE08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Refreshment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B8522-2579-8E43-B9F0-B0F592B6E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Can you help your Y11 to have a really good lunch each day? Planning and preparing it might be an incentive.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you have something distracting in the garden or garage – badminton, football net, exercise equipment: anything to make up for the fact that it’s not great for a growing child to sit still for hours on end, and they have just stopped doing compulsory PE.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Are there safe and reliable walks that your child can take themselves on to unwind?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36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C0D2F-0990-F7A5-2685-77E0B8941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99796"/>
            <a:ext cx="7886700" cy="547716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Make sure that the internet connection is reliable.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Establish good habits with phones. Research shows that having a phone next to you, even on silent, is a distraction when you are working. Try it yourself, and you will see.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is better to carry out research on a laptop than on a phone during the revision stage.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However, sometimes there are valid reasons for having the phone in the room: recording is one of them.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56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F64FB-648D-3B37-422F-4E8CD766C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1157-0FA4-2354-FA28-34387D58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Revising – using the family.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0F91E-5867-2E4F-4F48-269770CF3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It is worth communicating carefully with all the family about exactly what your child is undertaking.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Grandparents: </a:t>
            </a:r>
          </a:p>
          <a:p>
            <a:pPr marL="0" indent="0">
              <a:buNone/>
            </a:pPr>
            <a:r>
              <a:rPr lang="en-GB" dirty="0"/>
              <a:t>Can be good for lending perspective… </a:t>
            </a:r>
          </a:p>
          <a:p>
            <a:pPr marL="0" indent="0">
              <a:buNone/>
            </a:pPr>
            <a:r>
              <a:rPr lang="en-GB" dirty="0"/>
              <a:t>Can help with being a presence in the house if you have to work.</a:t>
            </a:r>
          </a:p>
          <a:p>
            <a:pPr marL="0" indent="0">
              <a:buNone/>
            </a:pPr>
            <a:r>
              <a:rPr lang="en-GB" dirty="0"/>
              <a:t>Can take other children out of the equation.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Siblings:</a:t>
            </a:r>
          </a:p>
          <a:p>
            <a:pPr marL="0" indent="0">
              <a:buNone/>
            </a:pPr>
            <a:r>
              <a:rPr lang="en-GB" dirty="0"/>
              <a:t>Might be able to lend advice.</a:t>
            </a:r>
          </a:p>
          <a:p>
            <a:pPr marL="0" indent="0">
              <a:buNone/>
            </a:pPr>
            <a:r>
              <a:rPr lang="en-GB" dirty="0"/>
              <a:t>Might be a welcome distraction.</a:t>
            </a:r>
          </a:p>
          <a:p>
            <a:pPr marL="0" indent="0">
              <a:buNone/>
            </a:pPr>
            <a:r>
              <a:rPr lang="en-GB" dirty="0"/>
              <a:t>Might be an unwelcome distraction!</a:t>
            </a:r>
          </a:p>
        </p:txBody>
      </p:sp>
    </p:spTree>
    <p:extLst>
      <p:ext uri="{BB962C8B-B14F-4D97-AF65-F5344CB8AC3E}">
        <p14:creationId xmlns:p14="http://schemas.microsoft.com/office/powerpoint/2010/main" val="3699198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2A239-050F-42B3-75B5-4E2877706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F944-78FA-5E94-392B-A75F707C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Revising – methods for sessions.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C4951-3F66-4F95-5BAF-79C82DBDA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37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DFD8-3FC0-8BD9-F13C-71D90C0D8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552C0-EE1C-B419-452D-3ED0EBDFE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D0A40-1202-E786-9196-7FD1C6AB57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082" t="9819" r="19490" b="7642"/>
          <a:stretch>
            <a:fillRect/>
          </a:stretch>
        </p:blipFill>
        <p:spPr>
          <a:xfrm>
            <a:off x="335902" y="351130"/>
            <a:ext cx="7708025" cy="58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2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EC24-CC3F-DABD-756A-6529A2D06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74585-3822-C5BB-E7D8-548CA7B9B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64450-C747-5E2A-1798-2733CE79DA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34" t="9637" r="19388" b="7824"/>
          <a:stretch>
            <a:fillRect/>
          </a:stretch>
        </p:blipFill>
        <p:spPr>
          <a:xfrm>
            <a:off x="93306" y="365126"/>
            <a:ext cx="8227004" cy="59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92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18F70-B3D5-C1F1-544E-98C4702A9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82087-D81E-2076-59E6-1FC28A7F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17D6-C691-B5C3-37EB-F1A8BADD3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7439D-B412-2BEF-BB2D-8805BDB2AB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72" t="8802" r="20821" b="7039"/>
          <a:stretch>
            <a:fillRect/>
          </a:stretch>
        </p:blipFill>
        <p:spPr>
          <a:xfrm>
            <a:off x="167951" y="365126"/>
            <a:ext cx="7657366" cy="595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20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C03B5-6293-54D0-D97C-4DBC41F75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7E716-B7D7-77BE-6F13-DE7AF9581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D7E5AF-A996-4C73-0B90-38ADD4636C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77" t="9456" r="18061" b="8004"/>
          <a:stretch>
            <a:fillRect/>
          </a:stretch>
        </p:blipFill>
        <p:spPr>
          <a:xfrm>
            <a:off x="83974" y="365126"/>
            <a:ext cx="7893881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83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B06F8-D72A-E24B-7DA8-C56F84EB2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54B5-3A10-9464-9A87-E3C40918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FCD2E-7C2B-614B-9E00-D066C6941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3A983-C3B7-F541-9C74-EEC5DF404C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10" t="8549" r="18776" b="6852"/>
          <a:stretch>
            <a:fillRect/>
          </a:stretch>
        </p:blipFill>
        <p:spPr>
          <a:xfrm>
            <a:off x="214603" y="365126"/>
            <a:ext cx="7617365" cy="597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9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Supporting your Y11 towards 8s and 9s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Mrs Eleanor Norman</a:t>
            </a:r>
          </a:p>
          <a:p>
            <a:r>
              <a:rPr lang="en-GB" dirty="0"/>
              <a:t>Stretch and Challenge Coordinator</a:t>
            </a:r>
          </a:p>
        </p:txBody>
      </p:sp>
    </p:spTree>
    <p:extLst>
      <p:ext uri="{BB962C8B-B14F-4D97-AF65-F5344CB8AC3E}">
        <p14:creationId xmlns:p14="http://schemas.microsoft.com/office/powerpoint/2010/main" val="606292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5140-88DC-E5BD-40EB-6F8BC36F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C8A5D-746A-18DB-F6B7-8D02A1527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D1037-70E0-7D01-9569-D38167E50B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23" t="8367" r="25918" b="7034"/>
          <a:stretch>
            <a:fillRect/>
          </a:stretch>
        </p:blipFill>
        <p:spPr>
          <a:xfrm>
            <a:off x="186612" y="233265"/>
            <a:ext cx="6176866" cy="612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64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97D0-C84D-606A-56FE-26F8A9D8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AF063-5629-3297-572F-D8F966911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mapImage">
            <a:extLst>
              <a:ext uri="{FF2B5EF4-FFF2-40B4-BE49-F238E27FC236}">
                <a16:creationId xmlns:a16="http://schemas.microsoft.com/office/drawing/2014/main" id="{5F05D8E6-0065-9B0C-4E08-9CE714B74F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3182" y="-1068070"/>
            <a:ext cx="6477635" cy="8994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5297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0662-D33C-E0FA-E47D-E0A14D699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Revising: using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9ED40-5020-D0B0-12A0-7379FD019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Be as precise as possible:</a:t>
            </a:r>
          </a:p>
          <a:p>
            <a:pPr marL="0" indent="0">
              <a:buNone/>
            </a:pPr>
            <a:r>
              <a:rPr lang="en-GB" dirty="0"/>
              <a:t>Eg on </a:t>
            </a:r>
            <a:r>
              <a:rPr lang="en-GB" dirty="0" err="1"/>
              <a:t>Chatgpt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What are the important topics to revise for Macbeth for AQA 	GCSE English Literature for a student aiming for level 8?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Be prepared to be sceptical and consider whether what you are reading sounds right.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831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22067-C4AF-7C14-4B5A-80ED05E7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During the exams…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9A8CC-2D4A-FB53-D78F-4BAB0330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Maybe don’t ask for a dissection of each paper afterwards. When it’s done, it’s done.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Keep up the food/exercise/sleep support.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Keep perspective. Life will happen. </a:t>
            </a:r>
          </a:p>
        </p:txBody>
      </p:sp>
    </p:spTree>
    <p:extLst>
      <p:ext uri="{BB962C8B-B14F-4D97-AF65-F5344CB8AC3E}">
        <p14:creationId xmlns:p14="http://schemas.microsoft.com/office/powerpoint/2010/main" val="1698854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EFA8-82DD-F997-92F8-DF4492C6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3E189-BC51-AED7-215A-336C67095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https://www.combertonvc.org/parent-and-student-information/year-groups/year-11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Your child’s subject teacher.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head of department.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Your child’s form tutor.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head of year.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Their peers and their peers’ parents.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08CD93-B3E5-F2AC-8276-2BDB506969F7}"/>
              </a:ext>
            </a:extLst>
          </p:cNvPr>
          <p:cNvSpPr/>
          <p:nvPr/>
        </p:nvSpPr>
        <p:spPr>
          <a:xfrm>
            <a:off x="5887616" y="3340359"/>
            <a:ext cx="2939143" cy="15675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Please look out for Mrs Roberts weekly briefing which is </a:t>
            </a:r>
            <a:r>
              <a:rPr lang="en-GB"/>
              <a:t>emailed home. </a:t>
            </a:r>
          </a:p>
        </p:txBody>
      </p:sp>
    </p:spTree>
    <p:extLst>
      <p:ext uri="{BB962C8B-B14F-4D97-AF65-F5344CB8AC3E}">
        <p14:creationId xmlns:p14="http://schemas.microsoft.com/office/powerpoint/2010/main" val="790217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F102-C3BA-2CE9-CD7D-7D68DD8F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E8F1-543F-3402-DD1A-074631941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89F6C-1F30-A752-1167-A65900AA8B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64" b="5828"/>
          <a:stretch>
            <a:fillRect/>
          </a:stretch>
        </p:blipFill>
        <p:spPr>
          <a:xfrm>
            <a:off x="0" y="755780"/>
            <a:ext cx="9144000" cy="45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61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F8300-3787-D127-5AEB-0A8D6F39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context: what’s it all for?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7A43F4-BC0A-CF8E-4368-4600331AD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3796" r="13334" b="7722"/>
          <a:stretch>
            <a:fillRect/>
          </a:stretch>
        </p:blipFill>
        <p:spPr>
          <a:xfrm>
            <a:off x="628650" y="1690689"/>
            <a:ext cx="8187930" cy="41707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384014-C58D-71D5-3D2D-E4A2638CC958}"/>
              </a:ext>
            </a:extLst>
          </p:cNvPr>
          <p:cNvSpPr/>
          <p:nvPr/>
        </p:nvSpPr>
        <p:spPr>
          <a:xfrm>
            <a:off x="6867331" y="2202024"/>
            <a:ext cx="1648019" cy="22206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From the Oxford University Website.</a:t>
            </a:r>
          </a:p>
        </p:txBody>
      </p:sp>
    </p:spTree>
    <p:extLst>
      <p:ext uri="{BB962C8B-B14F-4D97-AF65-F5344CB8AC3E}">
        <p14:creationId xmlns:p14="http://schemas.microsoft.com/office/powerpoint/2010/main" val="131367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064BB-7B75-51A7-2093-DA70C06CB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 system: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A75E3-080B-36C9-F456-8AC66CC44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Pupils will have 20+ exam papers ranging in length from 1 to 2 hours.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These will be spread over as much as 6 weeks (depending on subjects taken). 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Every subject has at least 2 papers. Some,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eg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Geography, have three.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In science, both triple and double awards have 2 exams per subject. The triple exams are longer. 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Since COVID each subject has its papers spread apart by at least a week, so that if a pupil is ill for one, they should be able to sit the other.</a:t>
            </a:r>
          </a:p>
          <a:p>
            <a:pPr marL="0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0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7364-0DF7-84C1-5797-EE5E521B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 and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8D936-14C5-3187-7C51-584AC8C5E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These are the top 2 grades.</a:t>
            </a:r>
          </a:p>
          <a:p>
            <a:r>
              <a:rPr lang="en-GB" dirty="0"/>
              <a:t>Under the old system A* = current 8, </a:t>
            </a:r>
            <a:r>
              <a:rPr lang="en-GB" b="1" dirty="0"/>
              <a:t>not</a:t>
            </a:r>
            <a:r>
              <a:rPr lang="en-GB" dirty="0"/>
              <a:t> 9. </a:t>
            </a:r>
          </a:p>
          <a:p>
            <a:r>
              <a:rPr lang="en-GB" dirty="0"/>
              <a:t>Level 8 comes from students demonstrating the skills described in the top band of each subject’s mark schemes. </a:t>
            </a:r>
          </a:p>
          <a:p>
            <a:r>
              <a:rPr lang="en-GB" dirty="0"/>
              <a:t>Level 9s are awarded after the papers have been marked, using statistical measures. </a:t>
            </a:r>
          </a:p>
          <a:p>
            <a:r>
              <a:rPr lang="en-GB" dirty="0"/>
              <a:t>3-5% of students nationally are awarded level 9, depending on the </a:t>
            </a:r>
            <a:r>
              <a:rPr lang="en-GB" dirty="0" err="1"/>
              <a:t>the</a:t>
            </a:r>
            <a:r>
              <a:rPr lang="en-GB" dirty="0"/>
              <a:t> ability profile of the cohort suggested by their results in Y6.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69586B-1091-1A45-F771-0192567A2300}"/>
              </a:ext>
            </a:extLst>
          </p:cNvPr>
          <p:cNvSpPr/>
          <p:nvPr/>
        </p:nvSpPr>
        <p:spPr>
          <a:xfrm>
            <a:off x="4264090" y="4096139"/>
            <a:ext cx="4721290" cy="24726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Y11 are the second year who didn’t sit SATs in Y6 because of COVID.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These exams will be the first experience they have of being judged in a national context.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How useful IS this? </a:t>
            </a:r>
          </a:p>
        </p:txBody>
      </p:sp>
    </p:spTree>
    <p:extLst>
      <p:ext uri="{BB962C8B-B14F-4D97-AF65-F5344CB8AC3E}">
        <p14:creationId xmlns:p14="http://schemas.microsoft.com/office/powerpoint/2010/main" val="206924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175D2-A68D-2BD0-5AFD-6EB2AA5A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8BF2F-510F-AF63-B379-75749873E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Mocks: useful to determine 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Which revision strategies work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How much time spent revising yields results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Whether a student has the materials they need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How much revision is enough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How it feels in an exam venue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How to manage 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time</a:t>
            </a:r>
            <a:r>
              <a:rPr lang="en-GB" dirty="0"/>
              <a:t> in the exam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lphaLcParenR"/>
            </a:pP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FC977E-3677-504C-F16D-AC356E63FB26}"/>
              </a:ext>
            </a:extLst>
          </p:cNvPr>
          <p:cNvSpPr/>
          <p:nvPr/>
        </p:nvSpPr>
        <p:spPr>
          <a:xfrm>
            <a:off x="391885" y="4609323"/>
            <a:ext cx="4926564" cy="21087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 watches in the exam. There is a digital display in the main hall, and analogue clocks in the smaller venues. </a:t>
            </a:r>
            <a:r>
              <a:rPr lang="en-GB" dirty="0">
                <a:solidFill>
                  <a:srgbClr val="FF0000"/>
                </a:solidFill>
              </a:rPr>
              <a:t>Can your child tell the time?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A6D3D3-E073-A333-70CC-3C291A458CF6}"/>
              </a:ext>
            </a:extLst>
          </p:cNvPr>
          <p:cNvSpPr/>
          <p:nvPr/>
        </p:nvSpPr>
        <p:spPr>
          <a:xfrm>
            <a:off x="4889241" y="611057"/>
            <a:ext cx="4096139" cy="18569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Mocks are w/c 9</a:t>
            </a:r>
            <a:r>
              <a:rPr lang="en-GB" baseline="30000" dirty="0"/>
              <a:t>th</a:t>
            </a:r>
            <a:r>
              <a:rPr lang="en-GB" dirty="0"/>
              <a:t> Feb, week off for half term, and w/c 23</a:t>
            </a:r>
            <a:r>
              <a:rPr lang="en-GB" baseline="30000" dirty="0"/>
              <a:t>rd</a:t>
            </a:r>
            <a:r>
              <a:rPr lang="en-GB" dirty="0"/>
              <a:t> Feb.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This will replicate the conditions around may half term, with students able to </a:t>
            </a:r>
            <a:r>
              <a:rPr lang="en-GB" dirty="0" err="1">
                <a:solidFill>
                  <a:srgbClr val="FF0000"/>
                </a:solidFill>
              </a:rPr>
              <a:t>strategise</a:t>
            </a:r>
            <a:r>
              <a:rPr lang="en-GB" dirty="0">
                <a:solidFill>
                  <a:srgbClr val="FF0000"/>
                </a:solidFill>
              </a:rPr>
              <a:t> about when to revise for each exam.</a:t>
            </a:r>
          </a:p>
        </p:txBody>
      </p:sp>
    </p:spTree>
    <p:extLst>
      <p:ext uri="{BB962C8B-B14F-4D97-AF65-F5344CB8AC3E}">
        <p14:creationId xmlns:p14="http://schemas.microsoft.com/office/powerpoint/2010/main" val="371627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9241-1BAA-AC20-5D19-2B0850C9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FA051-E373-816A-474A-B6927FB54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Lessons until the start of May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Students need to be taking notes carefully to help them find material later.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Students need to talk to staff, who will be delighted to help resolve questions, issues etc. 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If students are off ill, they will need to identify a peer in the class who can fill them in on the work that’s they’ve missed. 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lphaLcParenR"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6AD694-8074-2F30-A94B-B6B989C7867D}"/>
              </a:ext>
            </a:extLst>
          </p:cNvPr>
          <p:cNvSpPr/>
          <p:nvPr/>
        </p:nvSpPr>
        <p:spPr>
          <a:xfrm>
            <a:off x="345233" y="3956180"/>
            <a:ext cx="4879910" cy="22207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After the Easter holiday, students will have no more than 16 school days before the exams start. There are 4 weeks between Easter and half term, but two of these don’t have Monday. </a:t>
            </a:r>
          </a:p>
        </p:txBody>
      </p:sp>
    </p:spTree>
    <p:extLst>
      <p:ext uri="{BB962C8B-B14F-4D97-AF65-F5344CB8AC3E}">
        <p14:creationId xmlns:p14="http://schemas.microsoft.com/office/powerpoint/2010/main" val="39350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504B7-E98C-F185-BD3A-B122F28E3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Revising – creating the timetable.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963AA-1923-A392-2CCD-B4BDFFA14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Sit down with your child and work out how much time they actually have. Include:</a:t>
            </a:r>
          </a:p>
          <a:p>
            <a:pPr marL="0" indent="0">
              <a:buNone/>
            </a:pPr>
            <a:r>
              <a:rPr lang="en-GB" dirty="0"/>
              <a:t> 		Easter holidays</a:t>
            </a:r>
          </a:p>
          <a:p>
            <a:pPr marL="0" indent="0">
              <a:buNone/>
            </a:pPr>
            <a:r>
              <a:rPr lang="en-GB" dirty="0"/>
              <a:t>		after school for the 16 days between Easter and May 			half term</a:t>
            </a:r>
          </a:p>
          <a:p>
            <a:pPr marL="0" indent="0">
              <a:buNone/>
            </a:pPr>
            <a:r>
              <a:rPr lang="en-GB" dirty="0"/>
              <a:t>		May half term</a:t>
            </a:r>
          </a:p>
          <a:p>
            <a:pPr marL="0" indent="0">
              <a:buNone/>
            </a:pPr>
            <a:r>
              <a:rPr lang="en-GB" dirty="0"/>
              <a:t>		time during exam leave after May half term</a:t>
            </a:r>
          </a:p>
          <a:p>
            <a:pPr marL="0" indent="0">
              <a:buNone/>
            </a:pPr>
            <a:r>
              <a:rPr lang="en-GB" dirty="0"/>
              <a:t>	Aim for a maximum of 6 hours, divided into 3 subject 	sessions on a non-school day, and 2 hours on a day when they 	have school. </a:t>
            </a:r>
          </a:p>
          <a:p>
            <a:pPr marL="0" indent="0">
              <a:buNone/>
            </a:pPr>
            <a:r>
              <a:rPr lang="en-GB" dirty="0"/>
              <a:t>	Schedule breaks – at least a day per week in holiday times.  </a:t>
            </a:r>
          </a:p>
        </p:txBody>
      </p:sp>
    </p:spTree>
    <p:extLst>
      <p:ext uri="{BB962C8B-B14F-4D97-AF65-F5344CB8AC3E}">
        <p14:creationId xmlns:p14="http://schemas.microsoft.com/office/powerpoint/2010/main" val="255227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30BFC-96D4-11A4-59FE-0ED3B845E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46449"/>
            <a:ext cx="7886700" cy="5430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2) Decide how to split the time available between the different       subjects. Consider:</a:t>
            </a:r>
          </a:p>
          <a:p>
            <a:pPr marL="0" indent="0">
              <a:buNone/>
            </a:pPr>
            <a:r>
              <a:rPr lang="en-GB" dirty="0"/>
              <a:t>	experiences from mock exams</a:t>
            </a:r>
          </a:p>
          <a:p>
            <a:pPr marL="0" indent="0">
              <a:buNone/>
            </a:pPr>
            <a:r>
              <a:rPr lang="en-GB" dirty="0"/>
              <a:t>	subjects that are going to continue at A-level</a:t>
            </a:r>
          </a:p>
          <a:p>
            <a:pPr marL="0" indent="0">
              <a:buNone/>
            </a:pPr>
            <a:r>
              <a:rPr lang="en-GB" dirty="0"/>
              <a:t>There are NO subject exams for which revision is not necessary!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3) With a calendar, allocate slots up to the time that you have decided to spend on each subject, bearing in mind when each paper is. Colour coding is useful.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4) Fine tune the timetable with which topic is going to be studied in which slot.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5) Prepare to be flexible. Life will happen. But if a slot is missed, help your child to work out how they can get back on track.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70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A9F0F-DA2A-8D3A-EFD1-D9510DAB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a revision timetable – first week of Easter Holidays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B30E5-9A0D-D5AE-802C-6D0FC71F4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154BD-FE7D-B3F4-3569-4428C8F0F1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8" t="9380" r="3716" b="10813"/>
          <a:stretch>
            <a:fillRect/>
          </a:stretch>
        </p:blipFill>
        <p:spPr>
          <a:xfrm>
            <a:off x="401216" y="1825625"/>
            <a:ext cx="8621486" cy="405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03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F12DAB"/>
      </a:accent2>
      <a:accent3>
        <a:srgbClr val="85E862"/>
      </a:accent3>
      <a:accent4>
        <a:srgbClr val="75707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2" id="{67E48F9D-21B7-4AE8-953B-00B5559E5412}" vid="{EF78CBA0-A027-479A-B07F-3C10B3A247FE}"/>
    </a:ext>
  </a:extLst>
</a:theme>
</file>

<file path=docMetadata/LabelInfo.xml><?xml version="1.0" encoding="utf-8"?>
<clbl:labelList xmlns:clbl="http://schemas.microsoft.com/office/2020/mipLabelMetadata">
  <clbl:label id="{e25599d4-67a6-4230-845b-3a0138b2778c}" enabled="1" method="Standard" siteId="{7eeaedd6-bf37-4015-8fe9-19fbc2c02d5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Comberton</Template>
  <TotalTime>1323</TotalTime>
  <Words>1252</Words>
  <Application>Microsoft Office PowerPoint</Application>
  <PresentationFormat>On-screen Show (4:3)</PresentationFormat>
  <Paragraphs>128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Cambria</vt:lpstr>
      <vt:lpstr>Office Theme</vt:lpstr>
      <vt:lpstr>PowerPoint Presentation</vt:lpstr>
      <vt:lpstr>Supporting your Y11 towards 8s and 9s</vt:lpstr>
      <vt:lpstr>The system:</vt:lpstr>
      <vt:lpstr>8 and 9</vt:lpstr>
      <vt:lpstr>Preparation.</vt:lpstr>
      <vt:lpstr>Preparation</vt:lpstr>
      <vt:lpstr>Revising – creating the timetable.</vt:lpstr>
      <vt:lpstr>PowerPoint Presentation</vt:lpstr>
      <vt:lpstr>Example of a revision timetable – first week of Easter Holidays</vt:lpstr>
      <vt:lpstr>Revising – creating the conditions.</vt:lpstr>
      <vt:lpstr>Refreshment</vt:lpstr>
      <vt:lpstr>PowerPoint Presentation</vt:lpstr>
      <vt:lpstr>Revising – using the family.</vt:lpstr>
      <vt:lpstr>Revising – methods for sessions.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Revising: using AI</vt:lpstr>
      <vt:lpstr>During the exams…</vt:lpstr>
      <vt:lpstr>Help:</vt:lpstr>
      <vt:lpstr>PowerPoint Presentation</vt:lpstr>
      <vt:lpstr>In context: what’s it all for?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Eleanor Norman</dc:creator>
  <cp:lastModifiedBy>Robert George</cp:lastModifiedBy>
  <cp:revision>2</cp:revision>
  <dcterms:created xsi:type="dcterms:W3CDTF">2026-01-27T12:00:33Z</dcterms:created>
  <dcterms:modified xsi:type="dcterms:W3CDTF">2026-03-10T08:03:24Z</dcterms:modified>
</cp:coreProperties>
</file>