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4FAD60-F2C1-4469-8113-7C9B1BF887A4}" v="8" dt="2024-09-27T08:22:33.13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0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12648" y="612648"/>
          <a:ext cx="9483090" cy="60362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7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1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2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3758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800" b="1" spc="-5" dirty="0">
                          <a:latin typeface="Calibri"/>
                          <a:cs typeface="Calibri"/>
                        </a:rPr>
                        <a:t>GRAPHIC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COMMUNICATION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536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99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172">
                <a:tc gridSpan="4"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Year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9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FF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074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TERM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content and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skills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TERM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content and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skills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99F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TERM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content and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skills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99F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060" marR="372110">
                        <a:lnSpc>
                          <a:spcPct val="102000"/>
                        </a:lnSpc>
                        <a:spcBef>
                          <a:spcPts val="65"/>
                        </a:spcBef>
                      </a:pPr>
                      <a:r>
                        <a:rPr sz="1000" b="1" spc="-5" dirty="0">
                          <a:latin typeface="Calibri"/>
                          <a:cs typeface="Calibri"/>
                        </a:rPr>
                        <a:t>EXTENDED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CUR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RIC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000" b="1" spc="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UM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99060" marR="186055">
                        <a:lnSpc>
                          <a:spcPct val="101000"/>
                        </a:lnSpc>
                        <a:spcBef>
                          <a:spcPts val="1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(tr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ps/v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ts/</a:t>
                      </a:r>
                      <a:r>
                        <a:rPr sz="1000" b="1" spc="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fter  school</a:t>
                      </a:r>
                      <a:r>
                        <a:rPr sz="10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activities)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99F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2935">
                <a:tc>
                  <a:txBody>
                    <a:bodyPr/>
                    <a:lstStyle/>
                    <a:p>
                      <a:pPr marL="67945" marR="462915">
                        <a:lnSpc>
                          <a:spcPct val="101800"/>
                        </a:lnSpc>
                        <a:spcBef>
                          <a:spcPts val="15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Option Choices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Taster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Mini projects </a:t>
                      </a:r>
                      <a:r>
                        <a:rPr sz="1100" b="1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(Coffee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Shop theme):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7945" marR="131445">
                        <a:lnSpc>
                          <a:spcPct val="101699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Pupils</a:t>
                      </a:r>
                      <a:r>
                        <a:rPr sz="11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given</a:t>
                      </a:r>
                      <a:r>
                        <a:rPr sz="11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opportunity</a:t>
                      </a:r>
                      <a:r>
                        <a:rPr sz="11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work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in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each of the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subject specialisms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offer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at KS4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level. They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will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spend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3 or 4 weeks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each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area,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carrying out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activities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which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develop their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knowledge, skills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understanding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in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wider curriculum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of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D&amp;T, but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also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allowing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pupils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to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have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experience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each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specialism,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leading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up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to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their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year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9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option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choices.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Key</a:t>
                      </a:r>
                      <a:r>
                        <a:rPr sz="1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specialisms: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982980" indent="-466725">
                        <a:lnSpc>
                          <a:spcPct val="100000"/>
                        </a:lnSpc>
                        <a:buSzPct val="90909"/>
                        <a:buFont typeface="Symbol"/>
                        <a:buChar char=""/>
                        <a:tabLst>
                          <a:tab pos="982980" algn="l"/>
                          <a:tab pos="98361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Graphical Communication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82980" indent="-466725">
                        <a:lnSpc>
                          <a:spcPct val="100000"/>
                        </a:lnSpc>
                        <a:spcBef>
                          <a:spcPts val="25"/>
                        </a:spcBef>
                        <a:buSzPct val="90909"/>
                        <a:buFont typeface="Symbol"/>
                        <a:buChar char=""/>
                        <a:tabLst>
                          <a:tab pos="982980" algn="l"/>
                          <a:tab pos="98361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Constructing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 Built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765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Environment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7655" marR="445770" indent="228600">
                        <a:lnSpc>
                          <a:spcPct val="101800"/>
                        </a:lnSpc>
                        <a:buSzPct val="90909"/>
                        <a:buFont typeface="Symbol"/>
                        <a:buChar char=""/>
                        <a:tabLst>
                          <a:tab pos="982980" algn="l"/>
                          <a:tab pos="98361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Engineering Design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/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Design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&amp; Technology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82980" indent="-466725">
                        <a:lnSpc>
                          <a:spcPct val="100000"/>
                        </a:lnSpc>
                        <a:spcBef>
                          <a:spcPts val="25"/>
                        </a:spcBef>
                        <a:buSzPct val="90909"/>
                        <a:buFont typeface="Symbol"/>
                        <a:buChar char=""/>
                        <a:tabLst>
                          <a:tab pos="982980" algn="l"/>
                          <a:tab pos="98361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Hospitality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&amp; Catering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/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765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Food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&amp; Nutrition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646430">
                        <a:lnSpc>
                          <a:spcPct val="101800"/>
                        </a:lnSpc>
                        <a:spcBef>
                          <a:spcPts val="15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Option Choices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Taster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Mini projects </a:t>
                      </a:r>
                      <a:r>
                        <a:rPr sz="1100" b="1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(Coffee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Shop theme):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Pupils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given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opportunity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work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 marR="69215">
                        <a:lnSpc>
                          <a:spcPct val="101699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in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each of the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subject specialisms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offer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at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KS4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level. They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will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spend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3 or 4 weeks in each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area,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carrying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out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activities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which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develop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their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knowledge,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skills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understanding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in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 wider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curriculum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D&amp;T,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but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also</a:t>
                      </a:r>
                      <a:r>
                        <a:rPr sz="11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allowing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pupils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have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experience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each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specialism,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leading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up to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their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year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9 option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choices.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Key</a:t>
                      </a:r>
                      <a:r>
                        <a:rPr sz="1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specialisms: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982980" indent="-466725">
                        <a:lnSpc>
                          <a:spcPct val="100000"/>
                        </a:lnSpc>
                        <a:buSzPct val="90909"/>
                        <a:buFont typeface="Symbol"/>
                        <a:buChar char=""/>
                        <a:tabLst>
                          <a:tab pos="982980" algn="l"/>
                          <a:tab pos="98361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Graphical Communication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82980" indent="-466725">
                        <a:lnSpc>
                          <a:spcPct val="100000"/>
                        </a:lnSpc>
                        <a:spcBef>
                          <a:spcPts val="25"/>
                        </a:spcBef>
                        <a:buSzPct val="90909"/>
                        <a:buFont typeface="Symbol"/>
                        <a:buChar char=""/>
                        <a:tabLst>
                          <a:tab pos="982980" algn="l"/>
                          <a:tab pos="98361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Constructing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 Built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765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Environment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7655" marR="216535" indent="228600">
                        <a:lnSpc>
                          <a:spcPct val="101800"/>
                        </a:lnSpc>
                        <a:buSzPct val="90909"/>
                        <a:buFont typeface="Symbol"/>
                        <a:buChar char=""/>
                        <a:tabLst>
                          <a:tab pos="982980" algn="l"/>
                          <a:tab pos="98361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Engineering Design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/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Design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&amp; Technology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7655" marR="152400" indent="228600">
                        <a:lnSpc>
                          <a:spcPct val="101800"/>
                        </a:lnSpc>
                        <a:buSzPct val="90909"/>
                        <a:buFont typeface="Symbol"/>
                        <a:buChar char=""/>
                        <a:tabLst>
                          <a:tab pos="982980" algn="l"/>
                          <a:tab pos="98361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Hospitality &amp; Catering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/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Food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&amp; Nutrition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Please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see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DT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Curriculum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Map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37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D&amp;T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Curriculum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KS3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99FF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r>
                        <a:rPr sz="11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D&amp;T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Curriculum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KS3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99FF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99FF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99FF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9268">
                <a:tc gridSpan="4">
                  <a:txBody>
                    <a:bodyPr/>
                    <a:lstStyle/>
                    <a:p>
                      <a:pPr marL="635" algn="ctr">
                        <a:lnSpc>
                          <a:spcPts val="167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Year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10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285106"/>
              </p:ext>
            </p:extLst>
          </p:nvPr>
        </p:nvGraphicFramePr>
        <p:xfrm>
          <a:off x="612648" y="612648"/>
          <a:ext cx="9458453" cy="48267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1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4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3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42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20394">
                <a:tc>
                  <a:txBody>
                    <a:bodyPr/>
                    <a:lstStyle/>
                    <a:p>
                      <a:endParaRPr lang="en-GB" sz="1100" dirty="0">
                        <a:cs typeface="Helvetica" panose="020B0604020202020204" pitchFamily="34" charset="0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Introduction to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Graphic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Designers: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Learn</a:t>
                      </a:r>
                    </a:p>
                    <a:p>
                      <a:pPr marL="68580" marR="80010">
                        <a:lnSpc>
                          <a:spcPct val="1091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about design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disciplines and develop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graphic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outcome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based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on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chosen designer.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68580" marR="64769">
                        <a:lnSpc>
                          <a:spcPct val="1086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Guidance on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how to produce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design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work with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contemporary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commercial,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social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or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environmental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focus.</a:t>
                      </a: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Sustained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Graphics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Project: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Choose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graphic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20014">
                        <a:lnSpc>
                          <a:spcPct val="10910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discipline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and create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professional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outcome to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meet the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needs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of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client.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212090">
                        <a:lnSpc>
                          <a:spcPct val="1086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Students given mock exam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titles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at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 end of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term,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so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they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can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do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initial research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in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galleries/museums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over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summer.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6675" marR="164465">
                        <a:lnSpc>
                          <a:spcPct val="102200"/>
                        </a:lnSpc>
                        <a:spcBef>
                          <a:spcPts val="30"/>
                        </a:spcBef>
                      </a:pPr>
                      <a:r>
                        <a:rPr sz="1000" spc="-5" dirty="0">
                          <a:latin typeface="Calibri"/>
                          <a:cs typeface="Calibri"/>
                        </a:rPr>
                        <a:t>Gallery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Museum </a:t>
                      </a:r>
                      <a:r>
                        <a:rPr sz="1000" spc="-2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Research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66675" marR="90170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00" spc="-5" dirty="0">
                          <a:latin typeface="Calibri"/>
                          <a:cs typeface="Calibri"/>
                        </a:rPr>
                        <a:t>Students to gather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original source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material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location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231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213995">
                        <a:lnSpc>
                          <a:spcPts val="1340"/>
                        </a:lnSpc>
                        <a:spcBef>
                          <a:spcPts val="4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Portfolio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–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assessment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objectives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are: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Develop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ideas, Record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Ideas,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Record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Observations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Response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99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68580" marR="225425">
                        <a:lnSpc>
                          <a:spcPts val="1340"/>
                        </a:lnSpc>
                        <a:spcBef>
                          <a:spcPts val="4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Portfolio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Final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Piece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assessment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objectives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are: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Develop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ideas,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Record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Ideas,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Record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Observations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Response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99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316865">
                        <a:lnSpc>
                          <a:spcPts val="1340"/>
                        </a:lnSpc>
                        <a:spcBef>
                          <a:spcPts val="4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Portfolio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Final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Piece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assessment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objectives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are: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Develop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ideas,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Record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Ideas,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Record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Observations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Response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99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99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245">
                <a:tc gridSpan="5">
                  <a:txBody>
                    <a:bodyPr/>
                    <a:lstStyle/>
                    <a:p>
                      <a:pPr marL="635" algn="ctr">
                        <a:lnSpc>
                          <a:spcPts val="1675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Year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11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FF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4713">
                <a:tc>
                  <a:txBody>
                    <a:bodyPr/>
                    <a:lstStyle/>
                    <a:p>
                      <a:pPr marL="67945" marR="192405">
                        <a:lnSpc>
                          <a:spcPct val="101800"/>
                        </a:lnSpc>
                        <a:spcBef>
                          <a:spcPts val="5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69215">
                        <a:lnSpc>
                          <a:spcPts val="145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Real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Exam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Preparation: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Students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choose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brief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from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one of the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exam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board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set titles.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Titles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released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beginning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January.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68580" marR="440055">
                        <a:lnSpc>
                          <a:spcPct val="110000"/>
                        </a:lnSpc>
                        <a:spcBef>
                          <a:spcPts val="72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Real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Exam: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The Personal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Response (final </a:t>
                      </a:r>
                      <a:r>
                        <a:rPr sz="1200" spc="-2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pieces)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is produced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 a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10-hour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exam,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comprising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2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full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school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days.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99F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78105">
                        <a:lnSpc>
                          <a:spcPct val="101800"/>
                        </a:lnSpc>
                        <a:spcBef>
                          <a:spcPts val="5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Portfolio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presentation: Improvements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are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made </a:t>
                      </a:r>
                      <a:r>
                        <a:rPr sz="12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sketchbooks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and/or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portfolios.</a:t>
                      </a:r>
                    </a:p>
                    <a:p>
                      <a:pPr marL="66675" marR="103505">
                        <a:lnSpc>
                          <a:spcPct val="1018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Board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presentation: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best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work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presented </a:t>
                      </a:r>
                      <a:r>
                        <a:rPr sz="12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and mounted on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boards for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external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moderator.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must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include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the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Real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Exam.</a:t>
                      </a:r>
                      <a:r>
                        <a:rPr lang="en-GB" sz="1200" spc="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Coursework must comprise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both a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Sustained </a:t>
                      </a:r>
                      <a:r>
                        <a:rPr sz="12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Project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and a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body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of other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work (which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will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include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the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mock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exam).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99F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05410">
                        <a:lnSpc>
                          <a:spcPct val="101800"/>
                        </a:lnSpc>
                        <a:spcBef>
                          <a:spcPts val="70"/>
                        </a:spcBef>
                      </a:pPr>
                      <a:r>
                        <a:rPr sz="1000" spc="-5" dirty="0">
                          <a:latin typeface="Calibri"/>
                          <a:cs typeface="Calibri"/>
                        </a:rPr>
                        <a:t>Gallery &amp;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Museum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Research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Students to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gather original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ource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mat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rial 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location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99F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FF99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7824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194945">
                        <a:lnSpc>
                          <a:spcPct val="101800"/>
                        </a:lnSpc>
                      </a:pPr>
                      <a:r>
                        <a:rPr sz="1050" spc="-5" dirty="0">
                          <a:latin typeface="Calibri"/>
                          <a:cs typeface="Calibri"/>
                        </a:rPr>
                        <a:t>Portfolio</a:t>
                      </a:r>
                      <a:r>
                        <a:rPr sz="105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05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5" dirty="0">
                          <a:latin typeface="Calibri"/>
                          <a:cs typeface="Calibri"/>
                        </a:rPr>
                        <a:t>Final</a:t>
                      </a:r>
                      <a:r>
                        <a:rPr sz="105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latin typeface="Calibri"/>
                          <a:cs typeface="Calibri"/>
                        </a:rPr>
                        <a:t>Piece</a:t>
                      </a:r>
                      <a:r>
                        <a:rPr sz="105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assessment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objectives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are: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Develop ideas,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Record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Ideas,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Record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Observations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Personal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Response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 marR="83820">
                        <a:lnSpc>
                          <a:spcPct val="10180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Exam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Portfolio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Final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Piece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4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assessment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objectives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are: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Develop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ideas,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Record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Ideas,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Record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Observations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Personal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Response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Assessment: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74625">
                        <a:lnSpc>
                          <a:spcPct val="10180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60% Coursework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40% Real Exam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–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4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assessment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objectives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are: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Develop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ideas,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Record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Ideas,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Record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Observations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Personal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Response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FF99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9358A56-FF91-E5B0-38A5-71898DD5D251}"/>
              </a:ext>
            </a:extLst>
          </p:cNvPr>
          <p:cNvSpPr txBox="1"/>
          <p:nvPr/>
        </p:nvSpPr>
        <p:spPr>
          <a:xfrm>
            <a:off x="622299" y="657225"/>
            <a:ext cx="25908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cs typeface="Helvetica" panose="020B0604020202020204" pitchFamily="34" charset="0"/>
              </a:rPr>
              <a:t>Introduction: </a:t>
            </a:r>
            <a:r>
              <a:rPr lang="en-GB" sz="1200">
                <a:cs typeface="Helvetica" panose="020B0604020202020204" pitchFamily="34" charset="0"/>
              </a:rPr>
              <a:t>Learn key </a:t>
            </a:r>
            <a:r>
              <a:rPr lang="en-GB" sz="1200" dirty="0">
                <a:cs typeface="Helvetica" panose="020B0604020202020204" pitchFamily="34" charset="0"/>
              </a:rPr>
              <a:t>terms, tools and techniques. Procreate, Illustrator &amp; Photoshop workshops. Learn how to design for print. Guidance on how to document, save and present work.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F4D4CD-DA48-5623-737A-A4E6F4CC9B87}"/>
              </a:ext>
            </a:extLst>
          </p:cNvPr>
          <p:cNvSpPr txBox="1"/>
          <p:nvPr/>
        </p:nvSpPr>
        <p:spPr>
          <a:xfrm>
            <a:off x="3222752" y="657224"/>
            <a:ext cx="273355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200" dirty="0">
                <a:cs typeface="Helvetica" panose="020B0604020202020204" pitchFamily="34" charset="0"/>
              </a:rPr>
              <a:t>Sustained Project: Write a brief for an original graphic design project. This must include plans for a professional outcome to meet the needs of the client and target market. Do designer research.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FCBFC4-DA9D-EC70-2D3D-5219F8506B6B}"/>
              </a:ext>
            </a:extLst>
          </p:cNvPr>
          <p:cNvSpPr txBox="1"/>
          <p:nvPr/>
        </p:nvSpPr>
        <p:spPr>
          <a:xfrm>
            <a:off x="6042150" y="664221"/>
            <a:ext cx="280975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200" dirty="0">
                <a:cs typeface="Helvetica" panose="020B0604020202020204" pitchFamily="34" charset="0"/>
              </a:rPr>
              <a:t>Sustained Project: Experiment with printmaking and develop prints digitally. Initial ideas for typography, branding and imagery for final piece. Do a final plan and collate further research over summer.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D81479-2868-CFD9-BAB5-5B8FDA7F2E48}"/>
              </a:ext>
            </a:extLst>
          </p:cNvPr>
          <p:cNvSpPr txBox="1"/>
          <p:nvPr/>
        </p:nvSpPr>
        <p:spPr>
          <a:xfrm>
            <a:off x="622300" y="2929830"/>
            <a:ext cx="2524252" cy="138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cs typeface="Helvetica" panose="020B0604020202020204" pitchFamily="34" charset="0"/>
              </a:rPr>
              <a:t>Mock exam: Develop typography, branding and imagery digitally, with further research and experimentation where relevant. The final pieces are produced in a 5 hour mock exam with a further 2 weeks of lessons for refinement.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e25599d4-67a6-4230-845b-3a0138b2778c}" enabled="1" method="Standard" siteId="{7eeaedd6-bf37-4015-8fe9-19fbc2c02d5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763</Words>
  <Application>Microsoft Office PowerPoint</Application>
  <PresentationFormat>Custom</PresentationFormat>
  <Paragraphs>66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Helvetica</vt:lpstr>
      <vt:lpstr>Symbol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Lawrence</dc:creator>
  <cp:lastModifiedBy>Robert George</cp:lastModifiedBy>
  <cp:revision>2</cp:revision>
  <dcterms:created xsi:type="dcterms:W3CDTF">2024-09-27T07:18:39Z</dcterms:created>
  <dcterms:modified xsi:type="dcterms:W3CDTF">2026-03-12T10:08:07Z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2021-11-02T00:00:00Z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2024-09-27T00:00:00Z</vt:filetime>
  </property>
</Properties>
</file>