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6" r:id="rId5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234A7F-4A94-4152-A1E3-358563F57A8D}" v="27" dt="2025-08-25T22:25:31.0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 varScale="1">
        <p:scale>
          <a:sx n="28" d="100"/>
          <a:sy n="28" d="100"/>
        </p:scale>
        <p:origin x="3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rgbClr val="144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7597" y="140634"/>
            <a:ext cx="9366739" cy="17054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/>
              <a:t>Saying where people go (countries) </a:t>
            </a:r>
            <a:endParaRPr lang="en-US" sz="2000" dirty="0"/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08268" y="13652220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53674" y="15522198"/>
            <a:ext cx="6575417" cy="6107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18957" y="11386281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28849" y="13352216"/>
            <a:ext cx="5942715" cy="62184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31593"/>
            <a:ext cx="5841604" cy="65015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32660" y="8981637"/>
            <a:ext cx="5935711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49620" y="2768021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536442" y="8522806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7726139" y="872358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AB96207F-9876-7A4C-8CB8-0378596E3D43}"/>
              </a:ext>
            </a:extLst>
          </p:cNvPr>
          <p:cNvSpPr/>
          <p:nvPr/>
        </p:nvSpPr>
        <p:spPr>
          <a:xfrm>
            <a:off x="8003494" y="12006378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D87C2B-4ED1-1C4B-B314-D95374A7846D}"/>
              </a:ext>
            </a:extLst>
          </p:cNvPr>
          <p:cNvSpPr/>
          <p:nvPr/>
        </p:nvSpPr>
        <p:spPr>
          <a:xfrm>
            <a:off x="8191763" y="1219214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464480" y="421602"/>
            <a:ext cx="938427" cy="735967"/>
          </a:xfrm>
          <a:prstGeom prst="triangle">
            <a:avLst>
              <a:gd name="adj" fmla="val 45360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8000">
                <a:schemeClr val="accent1">
                  <a:lumMod val="45000"/>
                  <a:lumOff val="55000"/>
                </a:schemeClr>
              </a:gs>
              <a:gs pos="39000">
                <a:schemeClr val="accent1">
                  <a:lumMod val="45000"/>
                  <a:lumOff val="55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8188605" y="12254054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8200158" y="12343708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7713758" y="877029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7738521" y="8804535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2217590" y="4313455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2407312" y="450585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2389906" y="4604325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2405133" y="4641482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H="1" flipV="1">
            <a:off x="4848570" y="15944260"/>
            <a:ext cx="32396" cy="3791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 flipH="1">
            <a:off x="3532909" y="15417172"/>
            <a:ext cx="150602" cy="28963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9CABD94-8106-F04E-93C4-2DBA3B817C6C}"/>
              </a:ext>
            </a:extLst>
          </p:cNvPr>
          <p:cNvCxnSpPr>
            <a:cxnSpLocks/>
          </p:cNvCxnSpPr>
          <p:nvPr/>
        </p:nvCxnSpPr>
        <p:spPr>
          <a:xfrm flipH="1">
            <a:off x="1237560" y="15018164"/>
            <a:ext cx="413521" cy="11874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2C34EC9-0363-624B-91C8-BC3109AEE089}"/>
              </a:ext>
            </a:extLst>
          </p:cNvPr>
          <p:cNvCxnSpPr>
            <a:cxnSpLocks/>
          </p:cNvCxnSpPr>
          <p:nvPr/>
        </p:nvCxnSpPr>
        <p:spPr>
          <a:xfrm>
            <a:off x="7186333" y="11040668"/>
            <a:ext cx="339617" cy="34727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C01852B1-E08D-2243-A474-5E7835DAB027}"/>
              </a:ext>
            </a:extLst>
          </p:cNvPr>
          <p:cNvCxnSpPr>
            <a:cxnSpLocks/>
          </p:cNvCxnSpPr>
          <p:nvPr/>
        </p:nvCxnSpPr>
        <p:spPr>
          <a:xfrm flipV="1">
            <a:off x="6436649" y="11581100"/>
            <a:ext cx="16436" cy="4483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 flipH="1" flipV="1">
            <a:off x="8094558" y="4850008"/>
            <a:ext cx="381743" cy="33012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 flipH="1" flipV="1">
            <a:off x="8669559" y="3765769"/>
            <a:ext cx="303916" cy="13314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2821085-9B01-1643-85C1-C64AF10D1D68}"/>
              </a:ext>
            </a:extLst>
          </p:cNvPr>
          <p:cNvCxnSpPr>
            <a:cxnSpLocks/>
          </p:cNvCxnSpPr>
          <p:nvPr/>
        </p:nvCxnSpPr>
        <p:spPr>
          <a:xfrm flipH="1">
            <a:off x="8132341" y="2514045"/>
            <a:ext cx="218721" cy="2602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8E3DE95F-9ECA-3346-BB38-F9EBCA9A37B9}"/>
              </a:ext>
            </a:extLst>
          </p:cNvPr>
          <p:cNvCxnSpPr>
            <a:cxnSpLocks/>
          </p:cNvCxnSpPr>
          <p:nvPr/>
        </p:nvCxnSpPr>
        <p:spPr>
          <a:xfrm>
            <a:off x="8079634" y="4057814"/>
            <a:ext cx="344609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B16335DF-B3E6-9C43-8DA5-AD74166C867F}"/>
              </a:ext>
            </a:extLst>
          </p:cNvPr>
          <p:cNvCxnSpPr>
            <a:cxnSpLocks/>
          </p:cNvCxnSpPr>
          <p:nvPr/>
        </p:nvCxnSpPr>
        <p:spPr>
          <a:xfrm flipH="1" flipV="1">
            <a:off x="8389406" y="4506704"/>
            <a:ext cx="404170" cy="5960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</p:cNvCxnSpPr>
          <p:nvPr/>
        </p:nvCxnSpPr>
        <p:spPr>
          <a:xfrm>
            <a:off x="6521385" y="2362590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391">
            <a:extLst>
              <a:ext uri="{FF2B5EF4-FFF2-40B4-BE49-F238E27FC236}">
                <a16:creationId xmlns:a16="http://schemas.microsoft.com/office/drawing/2014/main" id="{D8FE89EB-BF86-E64A-8A5A-7463636CC8B2}"/>
              </a:ext>
            </a:extLst>
          </p:cNvPr>
          <p:cNvCxnSpPr>
            <a:cxnSpLocks/>
          </p:cNvCxnSpPr>
          <p:nvPr/>
        </p:nvCxnSpPr>
        <p:spPr>
          <a:xfrm flipV="1">
            <a:off x="7400656" y="2781734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</p:cNvCxnSpPr>
          <p:nvPr/>
        </p:nvCxnSpPr>
        <p:spPr>
          <a:xfrm flipV="1">
            <a:off x="5827672" y="2921389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 flipH="1">
            <a:off x="3787709" y="2291483"/>
            <a:ext cx="1" cy="4751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4033768" y="140634"/>
            <a:ext cx="4421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B0604020202020204" pitchFamily="2" charset="-79"/>
                <a:cs typeface="Aharoni" panose="020B0604020202020204" pitchFamily="2" charset="-79"/>
              </a:rPr>
              <a:t>French Curriculum map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E84EC7A0-1EC3-489B-B564-99132653BA00}"/>
              </a:ext>
            </a:extLst>
          </p:cNvPr>
          <p:cNvCxnSpPr>
            <a:cxnSpLocks/>
          </p:cNvCxnSpPr>
          <p:nvPr/>
        </p:nvCxnSpPr>
        <p:spPr>
          <a:xfrm flipV="1">
            <a:off x="1207374" y="15732015"/>
            <a:ext cx="443707" cy="8102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4C8A4E39-A5D3-4E3C-B675-233EEF1AD624}"/>
              </a:ext>
            </a:extLst>
          </p:cNvPr>
          <p:cNvCxnSpPr>
            <a:cxnSpLocks/>
          </p:cNvCxnSpPr>
          <p:nvPr/>
        </p:nvCxnSpPr>
        <p:spPr>
          <a:xfrm flipV="1">
            <a:off x="780688" y="14394510"/>
            <a:ext cx="456872" cy="2854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70C0AA5-ED89-4EB0-B167-A719E81A435C}"/>
              </a:ext>
            </a:extLst>
          </p:cNvPr>
          <p:cNvCxnSpPr>
            <a:cxnSpLocks/>
          </p:cNvCxnSpPr>
          <p:nvPr/>
        </p:nvCxnSpPr>
        <p:spPr>
          <a:xfrm>
            <a:off x="1183107" y="13551114"/>
            <a:ext cx="456872" cy="17225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V="1">
            <a:off x="2865658" y="13679949"/>
            <a:ext cx="68035" cy="37658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5705718" y="13723371"/>
            <a:ext cx="13264" cy="32302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 flipH="1">
            <a:off x="4206141" y="13278927"/>
            <a:ext cx="29454" cy="27218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H="1">
            <a:off x="8117237" y="11165321"/>
            <a:ext cx="405152" cy="1795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E006AFED-B36A-42B2-838D-74D7FD52867D}"/>
              </a:ext>
            </a:extLst>
          </p:cNvPr>
          <p:cNvCxnSpPr>
            <a:cxnSpLocks/>
          </p:cNvCxnSpPr>
          <p:nvPr/>
        </p:nvCxnSpPr>
        <p:spPr>
          <a:xfrm flipV="1">
            <a:off x="8056115" y="11643130"/>
            <a:ext cx="195823" cy="20671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62ABF8E8-F9DE-460A-98CD-549E4EA7B3A6}"/>
              </a:ext>
            </a:extLst>
          </p:cNvPr>
          <p:cNvCxnSpPr>
            <a:cxnSpLocks/>
          </p:cNvCxnSpPr>
          <p:nvPr/>
        </p:nvCxnSpPr>
        <p:spPr>
          <a:xfrm flipH="1">
            <a:off x="8662100" y="11627752"/>
            <a:ext cx="288627" cy="1660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459D4038-7592-473C-B07D-B8BCF35F433B}"/>
              </a:ext>
            </a:extLst>
          </p:cNvPr>
          <p:cNvCxnSpPr>
            <a:cxnSpLocks/>
          </p:cNvCxnSpPr>
          <p:nvPr/>
        </p:nvCxnSpPr>
        <p:spPr>
          <a:xfrm flipV="1">
            <a:off x="4235595" y="11696940"/>
            <a:ext cx="0" cy="305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4" name="Straight Connector 493">
            <a:extLst>
              <a:ext uri="{FF2B5EF4-FFF2-40B4-BE49-F238E27FC236}">
                <a16:creationId xmlns:a16="http://schemas.microsoft.com/office/drawing/2014/main" id="{EC642833-F2C5-4B08-9721-A4A7EB6AFBA4}"/>
              </a:ext>
            </a:extLst>
          </p:cNvPr>
          <p:cNvCxnSpPr>
            <a:cxnSpLocks/>
          </p:cNvCxnSpPr>
          <p:nvPr/>
        </p:nvCxnSpPr>
        <p:spPr>
          <a:xfrm flipH="1">
            <a:off x="5000515" y="11068431"/>
            <a:ext cx="215478" cy="31951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>
            <a:extLst>
              <a:ext uri="{FF2B5EF4-FFF2-40B4-BE49-F238E27FC236}">
                <a16:creationId xmlns:a16="http://schemas.microsoft.com/office/drawing/2014/main" id="{7E0896E7-7A54-49A3-9CF3-0F6077FC5A93}"/>
              </a:ext>
            </a:extLst>
          </p:cNvPr>
          <p:cNvCxnSpPr>
            <a:cxnSpLocks/>
          </p:cNvCxnSpPr>
          <p:nvPr/>
        </p:nvCxnSpPr>
        <p:spPr>
          <a:xfrm flipV="1">
            <a:off x="2098910" y="11472154"/>
            <a:ext cx="274564" cy="40211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849B89FE-810A-4085-9945-ED6A7870C5EA}"/>
              </a:ext>
            </a:extLst>
          </p:cNvPr>
          <p:cNvCxnSpPr>
            <a:cxnSpLocks/>
          </p:cNvCxnSpPr>
          <p:nvPr/>
        </p:nvCxnSpPr>
        <p:spPr>
          <a:xfrm>
            <a:off x="3190588" y="10999505"/>
            <a:ext cx="9889" cy="3316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H="1" flipV="1">
            <a:off x="1404680" y="9951915"/>
            <a:ext cx="339019" cy="17198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F30CF106-B6D9-494F-AA3F-A2B8566D7232}"/>
              </a:ext>
            </a:extLst>
          </p:cNvPr>
          <p:cNvCxnSpPr>
            <a:cxnSpLocks/>
          </p:cNvCxnSpPr>
          <p:nvPr/>
        </p:nvCxnSpPr>
        <p:spPr>
          <a:xfrm>
            <a:off x="3047364" y="8853340"/>
            <a:ext cx="18351" cy="38392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V="1">
            <a:off x="4350121" y="9462025"/>
            <a:ext cx="0" cy="28361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Straight Connector 565">
            <a:extLst>
              <a:ext uri="{FF2B5EF4-FFF2-40B4-BE49-F238E27FC236}">
                <a16:creationId xmlns:a16="http://schemas.microsoft.com/office/drawing/2014/main" id="{6DB874D9-09C2-4F69-9FD9-FEE3C6AD48B3}"/>
              </a:ext>
            </a:extLst>
          </p:cNvPr>
          <p:cNvCxnSpPr>
            <a:cxnSpLocks/>
          </p:cNvCxnSpPr>
          <p:nvPr/>
        </p:nvCxnSpPr>
        <p:spPr>
          <a:xfrm flipH="1">
            <a:off x="5544303" y="8897235"/>
            <a:ext cx="6936" cy="32089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FFCE5675-9D40-40A7-8E16-77BF44D6D036}"/>
              </a:ext>
            </a:extLst>
          </p:cNvPr>
          <p:cNvCxnSpPr>
            <a:cxnSpLocks/>
          </p:cNvCxnSpPr>
          <p:nvPr/>
        </p:nvCxnSpPr>
        <p:spPr>
          <a:xfrm flipV="1">
            <a:off x="6784154" y="9462025"/>
            <a:ext cx="0" cy="3161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4D1BBD61-9F55-4579-996F-EFE618B7EA76}"/>
              </a:ext>
            </a:extLst>
          </p:cNvPr>
          <p:cNvCxnSpPr>
            <a:cxnSpLocks/>
          </p:cNvCxnSpPr>
          <p:nvPr/>
        </p:nvCxnSpPr>
        <p:spPr>
          <a:xfrm flipV="1">
            <a:off x="8094558" y="8117324"/>
            <a:ext cx="454526" cy="152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Connector 583">
            <a:extLst>
              <a:ext uri="{FF2B5EF4-FFF2-40B4-BE49-F238E27FC236}">
                <a16:creationId xmlns:a16="http://schemas.microsoft.com/office/drawing/2014/main" id="{4DE56988-9563-47EE-97AA-4208AE65370A}"/>
              </a:ext>
            </a:extLst>
          </p:cNvPr>
          <p:cNvCxnSpPr>
            <a:cxnSpLocks/>
          </p:cNvCxnSpPr>
          <p:nvPr/>
        </p:nvCxnSpPr>
        <p:spPr>
          <a:xfrm flipH="1">
            <a:off x="8517749" y="7412742"/>
            <a:ext cx="247576" cy="21690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ED97350C-F515-4F00-B9C2-7F4F13347875}"/>
              </a:ext>
            </a:extLst>
          </p:cNvPr>
          <p:cNvCxnSpPr>
            <a:cxnSpLocks/>
          </p:cNvCxnSpPr>
          <p:nvPr/>
        </p:nvCxnSpPr>
        <p:spPr>
          <a:xfrm flipH="1">
            <a:off x="8269845" y="6858224"/>
            <a:ext cx="174425" cy="27220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6" name="Straight Connector 595">
            <a:extLst>
              <a:ext uri="{FF2B5EF4-FFF2-40B4-BE49-F238E27FC236}">
                <a16:creationId xmlns:a16="http://schemas.microsoft.com/office/drawing/2014/main" id="{836FBE28-1FC2-4336-8373-5247EAC235D4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6087064" y="7262963"/>
            <a:ext cx="117650" cy="35928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104C83F5-434B-446C-8EFF-A20C47D069A3}"/>
              </a:ext>
            </a:extLst>
          </p:cNvPr>
          <p:cNvCxnSpPr>
            <a:cxnSpLocks/>
          </p:cNvCxnSpPr>
          <p:nvPr/>
        </p:nvCxnSpPr>
        <p:spPr>
          <a:xfrm flipV="1">
            <a:off x="1786334" y="7210273"/>
            <a:ext cx="387971" cy="3166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16E1766B-69B7-4F10-8262-9916A640BB13}"/>
              </a:ext>
            </a:extLst>
          </p:cNvPr>
          <p:cNvCxnSpPr>
            <a:cxnSpLocks/>
          </p:cNvCxnSpPr>
          <p:nvPr/>
        </p:nvCxnSpPr>
        <p:spPr>
          <a:xfrm flipH="1">
            <a:off x="5604549" y="6746566"/>
            <a:ext cx="228866" cy="30238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>
            <a:extLst>
              <a:ext uri="{FF2B5EF4-FFF2-40B4-BE49-F238E27FC236}">
                <a16:creationId xmlns:a16="http://schemas.microsoft.com/office/drawing/2014/main" id="{52614DFF-0EF6-4C6A-AD7D-9B4446A681E6}"/>
              </a:ext>
            </a:extLst>
          </p:cNvPr>
          <p:cNvCxnSpPr>
            <a:cxnSpLocks/>
          </p:cNvCxnSpPr>
          <p:nvPr/>
        </p:nvCxnSpPr>
        <p:spPr>
          <a:xfrm>
            <a:off x="4620059" y="6668258"/>
            <a:ext cx="0" cy="46217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4102845" y="2127709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4279028" y="2333791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4277832" y="244622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6F20039-ABEA-BE47-B3A0-6B1A5F7867BE}"/>
              </a:ext>
            </a:extLst>
          </p:cNvPr>
          <p:cNvSpPr txBox="1"/>
          <p:nvPr/>
        </p:nvSpPr>
        <p:spPr>
          <a:xfrm>
            <a:off x="4263504" y="240170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601F9267-C793-45F7-A5A2-685EA190A17C}"/>
              </a:ext>
            </a:extLst>
          </p:cNvPr>
          <p:cNvCxnSpPr>
            <a:cxnSpLocks/>
          </p:cNvCxnSpPr>
          <p:nvPr/>
        </p:nvCxnSpPr>
        <p:spPr>
          <a:xfrm flipV="1">
            <a:off x="3683511" y="7368620"/>
            <a:ext cx="0" cy="22997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  <a:stCxn id="189" idx="3"/>
          </p:cNvCxnSpPr>
          <p:nvPr/>
        </p:nvCxnSpPr>
        <p:spPr>
          <a:xfrm>
            <a:off x="950158" y="6355182"/>
            <a:ext cx="423895" cy="1557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Straight Connector 635">
            <a:extLst>
              <a:ext uri="{FF2B5EF4-FFF2-40B4-BE49-F238E27FC236}">
                <a16:creationId xmlns:a16="http://schemas.microsoft.com/office/drawing/2014/main" id="{E6C2D989-6BCF-44BD-A06B-C7FA92BCF323}"/>
              </a:ext>
            </a:extLst>
          </p:cNvPr>
          <p:cNvCxnSpPr>
            <a:cxnSpLocks/>
          </p:cNvCxnSpPr>
          <p:nvPr/>
        </p:nvCxnSpPr>
        <p:spPr>
          <a:xfrm flipH="1">
            <a:off x="1374053" y="6185905"/>
            <a:ext cx="458349" cy="1034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Straight Connector 637">
            <a:extLst>
              <a:ext uri="{FF2B5EF4-FFF2-40B4-BE49-F238E27FC236}">
                <a16:creationId xmlns:a16="http://schemas.microsoft.com/office/drawing/2014/main" id="{7E040C18-2E53-40CA-BFAD-62C81655A485}"/>
              </a:ext>
            </a:extLst>
          </p:cNvPr>
          <p:cNvCxnSpPr>
            <a:cxnSpLocks/>
          </p:cNvCxnSpPr>
          <p:nvPr/>
        </p:nvCxnSpPr>
        <p:spPr>
          <a:xfrm flipH="1">
            <a:off x="1493116" y="5685848"/>
            <a:ext cx="376978" cy="10311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Straight Connector 644">
            <a:extLst>
              <a:ext uri="{FF2B5EF4-FFF2-40B4-BE49-F238E27FC236}">
                <a16:creationId xmlns:a16="http://schemas.microsoft.com/office/drawing/2014/main" id="{81857D51-45D0-4E67-BB75-FE7B36966985}"/>
              </a:ext>
            </a:extLst>
          </p:cNvPr>
          <p:cNvCxnSpPr>
            <a:cxnSpLocks/>
          </p:cNvCxnSpPr>
          <p:nvPr/>
        </p:nvCxnSpPr>
        <p:spPr>
          <a:xfrm>
            <a:off x="1296415" y="4944459"/>
            <a:ext cx="366196" cy="1696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Straight Connector 647">
            <a:extLst>
              <a:ext uri="{FF2B5EF4-FFF2-40B4-BE49-F238E27FC236}">
                <a16:creationId xmlns:a16="http://schemas.microsoft.com/office/drawing/2014/main" id="{C0BEB16A-81E4-439A-91F4-67D0A5E911AE}"/>
              </a:ext>
            </a:extLst>
          </p:cNvPr>
          <p:cNvCxnSpPr>
            <a:cxnSpLocks/>
          </p:cNvCxnSpPr>
          <p:nvPr/>
        </p:nvCxnSpPr>
        <p:spPr>
          <a:xfrm>
            <a:off x="3274522" y="4561361"/>
            <a:ext cx="5974" cy="38294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F9566611-CB48-4E47-A053-355DABBF7673}"/>
              </a:ext>
            </a:extLst>
          </p:cNvPr>
          <p:cNvCxnSpPr>
            <a:cxnSpLocks/>
          </p:cNvCxnSpPr>
          <p:nvPr/>
        </p:nvCxnSpPr>
        <p:spPr>
          <a:xfrm flipH="1" flipV="1">
            <a:off x="4790035" y="5037508"/>
            <a:ext cx="51804" cy="31010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B4B756DC-3C0D-4E23-B3CB-F7BC497B34CD}"/>
              </a:ext>
            </a:extLst>
          </p:cNvPr>
          <p:cNvCxnSpPr>
            <a:cxnSpLocks/>
          </p:cNvCxnSpPr>
          <p:nvPr/>
        </p:nvCxnSpPr>
        <p:spPr>
          <a:xfrm flipV="1">
            <a:off x="3761703" y="5055073"/>
            <a:ext cx="0" cy="4135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654912DF-DC0F-40EA-BBF4-8EA8558311B9}"/>
              </a:ext>
            </a:extLst>
          </p:cNvPr>
          <p:cNvCxnSpPr>
            <a:cxnSpLocks/>
          </p:cNvCxnSpPr>
          <p:nvPr/>
        </p:nvCxnSpPr>
        <p:spPr>
          <a:xfrm>
            <a:off x="4253670" y="4561361"/>
            <a:ext cx="0" cy="35889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</p:cNvCxnSpPr>
          <p:nvPr/>
        </p:nvCxnSpPr>
        <p:spPr>
          <a:xfrm flipV="1">
            <a:off x="6119037" y="5112602"/>
            <a:ext cx="0" cy="2350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Straight Connector 660">
            <a:extLst>
              <a:ext uri="{FF2B5EF4-FFF2-40B4-BE49-F238E27FC236}">
                <a16:creationId xmlns:a16="http://schemas.microsoft.com/office/drawing/2014/main" id="{D71852D8-1A13-46D5-9ED9-C188B1FC9C13}"/>
              </a:ext>
            </a:extLst>
          </p:cNvPr>
          <p:cNvCxnSpPr>
            <a:cxnSpLocks/>
          </p:cNvCxnSpPr>
          <p:nvPr/>
        </p:nvCxnSpPr>
        <p:spPr>
          <a:xfrm>
            <a:off x="5338147" y="4561361"/>
            <a:ext cx="9096" cy="3535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Straight Connector 665">
            <a:extLst>
              <a:ext uri="{FF2B5EF4-FFF2-40B4-BE49-F238E27FC236}">
                <a16:creationId xmlns:a16="http://schemas.microsoft.com/office/drawing/2014/main" id="{19AED11F-99FB-48BD-8EE7-538D5AFF930F}"/>
              </a:ext>
            </a:extLst>
          </p:cNvPr>
          <p:cNvCxnSpPr>
            <a:cxnSpLocks/>
          </p:cNvCxnSpPr>
          <p:nvPr/>
        </p:nvCxnSpPr>
        <p:spPr>
          <a:xfrm flipV="1">
            <a:off x="7430845" y="5055073"/>
            <a:ext cx="0" cy="4135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0" name="Straight Connector 669">
            <a:extLst>
              <a:ext uri="{FF2B5EF4-FFF2-40B4-BE49-F238E27FC236}">
                <a16:creationId xmlns:a16="http://schemas.microsoft.com/office/drawing/2014/main" id="{9637F0F5-2C07-45EA-BAFE-6D32F9DD4CDF}"/>
              </a:ext>
            </a:extLst>
          </p:cNvPr>
          <p:cNvCxnSpPr>
            <a:cxnSpLocks/>
          </p:cNvCxnSpPr>
          <p:nvPr/>
        </p:nvCxnSpPr>
        <p:spPr>
          <a:xfrm>
            <a:off x="6613804" y="4474263"/>
            <a:ext cx="28473" cy="37054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6EC0EF18-61C3-4ABD-9EF9-F1AB317163D4}"/>
              </a:ext>
            </a:extLst>
          </p:cNvPr>
          <p:cNvCxnSpPr>
            <a:cxnSpLocks/>
          </p:cNvCxnSpPr>
          <p:nvPr/>
        </p:nvCxnSpPr>
        <p:spPr>
          <a:xfrm flipV="1">
            <a:off x="3575365" y="2900820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996462" y="467023"/>
            <a:ext cx="573241" cy="62936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6" name="Straight Connector 695">
            <a:extLst>
              <a:ext uri="{FF2B5EF4-FFF2-40B4-BE49-F238E27FC236}">
                <a16:creationId xmlns:a16="http://schemas.microsoft.com/office/drawing/2014/main" id="{6D349082-5151-478A-B7D7-CA40F33C8B63}"/>
              </a:ext>
            </a:extLst>
          </p:cNvPr>
          <p:cNvCxnSpPr>
            <a:cxnSpLocks/>
          </p:cNvCxnSpPr>
          <p:nvPr/>
        </p:nvCxnSpPr>
        <p:spPr>
          <a:xfrm>
            <a:off x="2934852" y="2395970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Straight Connector 697">
            <a:extLst>
              <a:ext uri="{FF2B5EF4-FFF2-40B4-BE49-F238E27FC236}">
                <a16:creationId xmlns:a16="http://schemas.microsoft.com/office/drawing/2014/main" id="{82114DC5-2A93-4F5B-B516-78F30C55F4AC}"/>
              </a:ext>
            </a:extLst>
          </p:cNvPr>
          <p:cNvCxnSpPr>
            <a:cxnSpLocks/>
          </p:cNvCxnSpPr>
          <p:nvPr/>
        </p:nvCxnSpPr>
        <p:spPr>
          <a:xfrm flipV="1">
            <a:off x="1546071" y="2770534"/>
            <a:ext cx="69750" cy="30569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0" name="Straight Connector 699">
            <a:extLst>
              <a:ext uri="{FF2B5EF4-FFF2-40B4-BE49-F238E27FC236}">
                <a16:creationId xmlns:a16="http://schemas.microsoft.com/office/drawing/2014/main" id="{0AB0D70E-B10F-4087-95B9-B201F518328B}"/>
              </a:ext>
            </a:extLst>
          </p:cNvPr>
          <p:cNvCxnSpPr>
            <a:cxnSpLocks/>
          </p:cNvCxnSpPr>
          <p:nvPr/>
        </p:nvCxnSpPr>
        <p:spPr>
          <a:xfrm flipH="1">
            <a:off x="1514444" y="2188249"/>
            <a:ext cx="232721" cy="25216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6" name="Straight Connector 705">
            <a:extLst>
              <a:ext uri="{FF2B5EF4-FFF2-40B4-BE49-F238E27FC236}">
                <a16:creationId xmlns:a16="http://schemas.microsoft.com/office/drawing/2014/main" id="{06898071-8253-4C2A-BD46-12561230F1F7}"/>
              </a:ext>
            </a:extLst>
          </p:cNvPr>
          <p:cNvCxnSpPr>
            <a:cxnSpLocks/>
            <a:stCxn id="345" idx="3"/>
          </p:cNvCxnSpPr>
          <p:nvPr/>
        </p:nvCxnSpPr>
        <p:spPr>
          <a:xfrm>
            <a:off x="961587" y="1258799"/>
            <a:ext cx="336923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8" name="Picture 707" descr="A close up of a logo&#10;&#10;Description automatically generated">
            <a:extLst>
              <a:ext uri="{FF2B5EF4-FFF2-40B4-BE49-F238E27FC236}">
                <a16:creationId xmlns:a16="http://schemas.microsoft.com/office/drawing/2014/main" id="{1FDB4158-C97B-485A-9493-41C7BA2E0D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78"/>
          <a:stretch/>
        </p:blipFill>
        <p:spPr>
          <a:xfrm>
            <a:off x="3205998" y="265817"/>
            <a:ext cx="1284972" cy="104753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51939" y="16439133"/>
            <a:ext cx="1022883" cy="5996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9375" y="15156572"/>
            <a:ext cx="704038" cy="1296913"/>
          </a:xfrm>
          <a:prstGeom prst="rect">
            <a:avLst/>
          </a:prstGeom>
        </p:spPr>
      </p:pic>
      <p:sp>
        <p:nvSpPr>
          <p:cNvPr id="310" name="TextBox 309"/>
          <p:cNvSpPr txBox="1"/>
          <p:nvPr/>
        </p:nvSpPr>
        <p:spPr>
          <a:xfrm>
            <a:off x="1799416" y="9994208"/>
            <a:ext cx="7861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Weather &amp; future plans</a:t>
            </a:r>
            <a:endParaRPr lang="en-US" sz="800" dirty="0"/>
          </a:p>
        </p:txBody>
      </p:sp>
      <p:sp>
        <p:nvSpPr>
          <p:cNvPr id="317" name="TextBox 316"/>
          <p:cNvSpPr txBox="1"/>
          <p:nvPr/>
        </p:nvSpPr>
        <p:spPr>
          <a:xfrm>
            <a:off x="6351006" y="9840950"/>
            <a:ext cx="949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Sport</a:t>
            </a:r>
            <a:endParaRPr lang="en-US" sz="800" dirty="0"/>
          </a:p>
          <a:p>
            <a:pPr algn="ctr"/>
            <a:endParaRPr lang="en-GB" sz="100" dirty="0">
              <a:solidFill>
                <a:srgbClr val="FF0000"/>
              </a:solidFill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8775393" y="3748008"/>
            <a:ext cx="8127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Personal qualities</a:t>
            </a:r>
            <a:endParaRPr lang="en-GB" sz="800" dirty="0"/>
          </a:p>
        </p:txBody>
      </p:sp>
      <p:sp>
        <p:nvSpPr>
          <p:cNvPr id="189" name="TextBox 188"/>
          <p:cNvSpPr txBox="1"/>
          <p:nvPr/>
        </p:nvSpPr>
        <p:spPr>
          <a:xfrm>
            <a:off x="168746" y="6185905"/>
            <a:ext cx="781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Personality descriptions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1515620" y="606227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Your future plans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3090824" y="2080527"/>
            <a:ext cx="11564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Describing places</a:t>
            </a:r>
            <a:endParaRPr lang="en-GB" sz="800" dirty="0"/>
          </a:p>
        </p:txBody>
      </p:sp>
      <p:sp>
        <p:nvSpPr>
          <p:cNvPr id="194" name="TextBox 193"/>
          <p:cNvSpPr txBox="1"/>
          <p:nvPr/>
        </p:nvSpPr>
        <p:spPr>
          <a:xfrm>
            <a:off x="6776412" y="5449050"/>
            <a:ext cx="1523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resent lifestyle choices &amp; future intentions</a:t>
            </a:r>
            <a:endParaRPr lang="en-GB" sz="800" dirty="0"/>
          </a:p>
        </p:txBody>
      </p:sp>
      <p:sp>
        <p:nvSpPr>
          <p:cNvPr id="201" name="TextBox 200"/>
          <p:cNvSpPr txBox="1"/>
          <p:nvPr/>
        </p:nvSpPr>
        <p:spPr>
          <a:xfrm>
            <a:off x="8379948" y="5041566"/>
            <a:ext cx="11482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Sporting activities &amp; ways of keeping fit</a:t>
            </a:r>
            <a:endParaRPr lang="en-GB" sz="800" dirty="0"/>
          </a:p>
        </p:txBody>
      </p:sp>
      <p:sp>
        <p:nvSpPr>
          <p:cNvPr id="202" name="TextBox 201"/>
          <p:cNvSpPr txBox="1"/>
          <p:nvPr/>
        </p:nvSpPr>
        <p:spPr>
          <a:xfrm>
            <a:off x="257251" y="5352491"/>
            <a:ext cx="80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types of families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516437" y="2028484"/>
            <a:ext cx="786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Post-16 mock exams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237" y="6888748"/>
            <a:ext cx="281960" cy="241680"/>
          </a:xfrm>
          <a:prstGeom prst="rect">
            <a:avLst/>
          </a:prstGeom>
        </p:spPr>
      </p:pic>
      <p:pic>
        <p:nvPicPr>
          <p:cNvPr id="217" name="Picture 216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34468" y="6487544"/>
            <a:ext cx="526698" cy="294951"/>
          </a:xfrm>
          <a:prstGeom prst="rect">
            <a:avLst/>
          </a:prstGeom>
        </p:spPr>
      </p:pic>
      <p:sp>
        <p:nvSpPr>
          <p:cNvPr id="227" name="TextBox 226"/>
          <p:cNvSpPr txBox="1"/>
          <p:nvPr/>
        </p:nvSpPr>
        <p:spPr>
          <a:xfrm>
            <a:off x="2837373" y="3256317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Gap years &amp; holidays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18682" y="3102930"/>
            <a:ext cx="9799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planet &amp; the local environment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8661880" y="2774202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Relationships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159319" y="1952929"/>
            <a:ext cx="653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Exam skills practice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804944" y="1869560"/>
            <a:ext cx="7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Technology &amp; staying safe online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390711" y="2644151"/>
            <a:ext cx="657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Our towns &amp; homes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A663A12-BE66-4DB4-A028-F27B78A92422}"/>
              </a:ext>
            </a:extLst>
          </p:cNvPr>
          <p:cNvSpPr/>
          <p:nvPr/>
        </p:nvSpPr>
        <p:spPr>
          <a:xfrm>
            <a:off x="1232970" y="17249845"/>
            <a:ext cx="71912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One language sets you in a corridor for life. Two languages open every door along the way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448" name="Picture 447" descr="Logo&#10;&#10;Description automatically generated">
            <a:extLst>
              <a:ext uri="{FF2B5EF4-FFF2-40B4-BE49-F238E27FC236}">
                <a16:creationId xmlns:a16="http://schemas.microsoft.com/office/drawing/2014/main" id="{F54B9556-FAC2-44D6-BCE6-44A9D4F79C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321" y="163108"/>
            <a:ext cx="1106418" cy="1180799"/>
          </a:xfrm>
          <a:prstGeom prst="rect">
            <a:avLst/>
          </a:prstGeom>
        </p:spPr>
      </p:pic>
      <p:sp>
        <p:nvSpPr>
          <p:cNvPr id="449" name="Rectangle 448">
            <a:extLst>
              <a:ext uri="{FF2B5EF4-FFF2-40B4-BE49-F238E27FC236}">
                <a16:creationId xmlns:a16="http://schemas.microsoft.com/office/drawing/2014/main" id="{32C91337-0616-48C4-BA5C-FE3561B97EBD}"/>
              </a:ext>
            </a:extLst>
          </p:cNvPr>
          <p:cNvSpPr/>
          <p:nvPr/>
        </p:nvSpPr>
        <p:spPr>
          <a:xfrm>
            <a:off x="-299256" y="15717851"/>
            <a:ext cx="195033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D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escribing people</a:t>
            </a:r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AD48CABD-393A-44C7-A518-1C979484A75D}"/>
              </a:ext>
            </a:extLst>
          </p:cNvPr>
          <p:cNvCxnSpPr>
            <a:cxnSpLocks/>
          </p:cNvCxnSpPr>
          <p:nvPr/>
        </p:nvCxnSpPr>
        <p:spPr>
          <a:xfrm flipH="1">
            <a:off x="6994924" y="13237250"/>
            <a:ext cx="121904" cy="32249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TextBox 450">
            <a:extLst>
              <a:ext uri="{FF2B5EF4-FFF2-40B4-BE49-F238E27FC236}">
                <a16:creationId xmlns:a16="http://schemas.microsoft.com/office/drawing/2014/main" id="{E19E015F-77C5-45F0-997A-90509D6D18B0}"/>
              </a:ext>
            </a:extLst>
          </p:cNvPr>
          <p:cNvSpPr txBox="1"/>
          <p:nvPr/>
        </p:nvSpPr>
        <p:spPr>
          <a:xfrm>
            <a:off x="5888708" y="11271025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Paris immersion Trip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7F0C1F5D-A2E4-4977-A398-F04F77E84AAE}"/>
              </a:ext>
            </a:extLst>
          </p:cNvPr>
          <p:cNvSpPr/>
          <p:nvPr/>
        </p:nvSpPr>
        <p:spPr>
          <a:xfrm>
            <a:off x="3747455" y="16341051"/>
            <a:ext cx="2339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Name, nationality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2DA9BF8E-3A1E-44AF-B8A2-ED9F4B9C2ACA}"/>
              </a:ext>
            </a:extLst>
          </p:cNvPr>
          <p:cNvSpPr/>
          <p:nvPr/>
        </p:nvSpPr>
        <p:spPr>
          <a:xfrm>
            <a:off x="2703734" y="15260560"/>
            <a:ext cx="195033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Family &amp; friendships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5" name="Rectangle 454">
            <a:extLst>
              <a:ext uri="{FF2B5EF4-FFF2-40B4-BE49-F238E27FC236}">
                <a16:creationId xmlns:a16="http://schemas.microsoft.com/office/drawing/2014/main" id="{C47F9B64-C3AA-48E1-86B4-41D8DFE16C3A}"/>
              </a:ext>
            </a:extLst>
          </p:cNvPr>
          <p:cNvSpPr/>
          <p:nvPr/>
        </p:nvSpPr>
        <p:spPr>
          <a:xfrm>
            <a:off x="421003" y="13348579"/>
            <a:ext cx="7974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where you live</a:t>
            </a:r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1629A73D-84F9-457F-AFDD-609AB6704358}"/>
              </a:ext>
            </a:extLst>
          </p:cNvPr>
          <p:cNvSpPr/>
          <p:nvPr/>
        </p:nvSpPr>
        <p:spPr>
          <a:xfrm>
            <a:off x="1636087" y="14837893"/>
            <a:ext cx="163538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Expressing opinions about hobbies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6697B1F0-562E-4008-A60E-7965AE1B7BF7}"/>
              </a:ext>
            </a:extLst>
          </p:cNvPr>
          <p:cNvSpPr/>
          <p:nvPr/>
        </p:nvSpPr>
        <p:spPr>
          <a:xfrm>
            <a:off x="124712" y="14225233"/>
            <a:ext cx="7566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Easter in France</a:t>
            </a:r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897F21AA-0F34-416A-A05B-3CA3739BF4C9}"/>
              </a:ext>
            </a:extLst>
          </p:cNvPr>
          <p:cNvSpPr/>
          <p:nvPr/>
        </p:nvSpPr>
        <p:spPr>
          <a:xfrm>
            <a:off x="4848112" y="14118726"/>
            <a:ext cx="1529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places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E15B246A-76FC-4AAE-A227-44575B4278C6}"/>
              </a:ext>
            </a:extLst>
          </p:cNvPr>
          <p:cNvSpPr/>
          <p:nvPr/>
        </p:nvSpPr>
        <p:spPr>
          <a:xfrm>
            <a:off x="2236192" y="14031925"/>
            <a:ext cx="11120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Saying what you can do in your area</a:t>
            </a: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13C0BD4F-8758-4949-8FED-0890AF4AB051}"/>
              </a:ext>
            </a:extLst>
          </p:cNvPr>
          <p:cNvSpPr/>
          <p:nvPr/>
        </p:nvSpPr>
        <p:spPr>
          <a:xfrm>
            <a:off x="3712249" y="12029495"/>
            <a:ext cx="12882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 go</a:t>
            </a:r>
            <a:r>
              <a:rPr lang="en-US" sz="800" dirty="0"/>
              <a:t> </a:t>
            </a:r>
          </a:p>
        </p:txBody>
      </p:sp>
      <p:pic>
        <p:nvPicPr>
          <p:cNvPr id="287" name="Picture 456" descr="Personalised Stick Family Print/ My Stick Family/ Mothers Day image 0">
            <a:extLst>
              <a:ext uri="{FF2B5EF4-FFF2-40B4-BE49-F238E27FC236}">
                <a16:creationId xmlns:a16="http://schemas.microsoft.com/office/drawing/2014/main" id="{0F1A3130-A31E-4724-923E-EDC3EC406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28" t="44139" r="23288" b="30865"/>
          <a:stretch>
            <a:fillRect/>
          </a:stretch>
        </p:blipFill>
        <p:spPr bwMode="auto">
          <a:xfrm>
            <a:off x="3737720" y="14829967"/>
            <a:ext cx="7302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4" name="Rectangle 463">
            <a:extLst>
              <a:ext uri="{FF2B5EF4-FFF2-40B4-BE49-F238E27FC236}">
                <a16:creationId xmlns:a16="http://schemas.microsoft.com/office/drawing/2014/main" id="{2B49AD0F-FF36-4186-A73E-BE4CA98FB91E}"/>
              </a:ext>
            </a:extLst>
          </p:cNvPr>
          <p:cNvSpPr/>
          <p:nvPr/>
        </p:nvSpPr>
        <p:spPr>
          <a:xfrm>
            <a:off x="6211132" y="13001252"/>
            <a:ext cx="16787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you’d like to live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E475C19-C293-4547-832A-4C4EAFE1F7AE}"/>
              </a:ext>
            </a:extLst>
          </p:cNvPr>
          <p:cNvSpPr txBox="1"/>
          <p:nvPr/>
        </p:nvSpPr>
        <p:spPr>
          <a:xfrm>
            <a:off x="2698331" y="15706808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Christmas card competition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471" name="Picture 470" descr="A picture containing logo&#10;&#10;Description automatically generated">
            <a:extLst>
              <a:ext uri="{FF2B5EF4-FFF2-40B4-BE49-F238E27FC236}">
                <a16:creationId xmlns:a16="http://schemas.microsoft.com/office/drawing/2014/main" id="{85D2302F-D5D1-47BE-8129-75851CBB827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6345" y="16902190"/>
            <a:ext cx="374980" cy="293638"/>
          </a:xfrm>
          <a:prstGeom prst="rect">
            <a:avLst/>
          </a:prstGeom>
        </p:spPr>
      </p:pic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B7397451-F657-42BA-9CA1-7DDB82DB5C42}"/>
              </a:ext>
            </a:extLst>
          </p:cNvPr>
          <p:cNvCxnSpPr>
            <a:cxnSpLocks/>
          </p:cNvCxnSpPr>
          <p:nvPr/>
        </p:nvCxnSpPr>
        <p:spPr>
          <a:xfrm>
            <a:off x="1183107" y="9218126"/>
            <a:ext cx="603227" cy="8989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0" name="Rectangle 479">
            <a:extLst>
              <a:ext uri="{FF2B5EF4-FFF2-40B4-BE49-F238E27FC236}">
                <a16:creationId xmlns:a16="http://schemas.microsoft.com/office/drawing/2014/main" id="{5BBC3DC7-DCE5-4EB3-AD99-60BAA8E1D202}"/>
              </a:ext>
            </a:extLst>
          </p:cNvPr>
          <p:cNvSpPr/>
          <p:nvPr/>
        </p:nvSpPr>
        <p:spPr>
          <a:xfrm>
            <a:off x="3532909" y="9811511"/>
            <a:ext cx="162372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Television programmes</a:t>
            </a:r>
            <a:endParaRPr lang="en-US" sz="1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D6E4D3-4FA7-4E41-8680-F0EAB5485FBA}"/>
              </a:ext>
            </a:extLst>
          </p:cNvPr>
          <p:cNvSpPr/>
          <p:nvPr/>
        </p:nvSpPr>
        <p:spPr>
          <a:xfrm>
            <a:off x="153239" y="10472080"/>
            <a:ext cx="7972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Holidays &amp; holiday locations</a:t>
            </a:r>
            <a:endParaRPr lang="en-US" sz="8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D9C426-34BA-41AE-910F-6568BE560A77}"/>
              </a:ext>
            </a:extLst>
          </p:cNvPr>
          <p:cNvSpPr/>
          <p:nvPr/>
        </p:nvSpPr>
        <p:spPr>
          <a:xfrm>
            <a:off x="357229" y="9070709"/>
            <a:ext cx="84350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dirty="0"/>
              <a:t>Music &amp; singers</a:t>
            </a:r>
            <a:endParaRPr lang="en-US" sz="1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5861DB7-FF56-4F0F-BB4B-2A7C0470B0AD}"/>
              </a:ext>
            </a:extLst>
          </p:cNvPr>
          <p:cNvSpPr/>
          <p:nvPr/>
        </p:nvSpPr>
        <p:spPr>
          <a:xfrm>
            <a:off x="2072453" y="8598671"/>
            <a:ext cx="196131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Reading</a:t>
            </a:r>
            <a:endParaRPr lang="en-US" sz="100" dirty="0"/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9CB515D-6A1C-41F3-8696-2866DEEFDC78}"/>
              </a:ext>
            </a:extLst>
          </p:cNvPr>
          <p:cNvCxnSpPr>
            <a:cxnSpLocks/>
          </p:cNvCxnSpPr>
          <p:nvPr/>
        </p:nvCxnSpPr>
        <p:spPr>
          <a:xfrm flipV="1">
            <a:off x="1096351" y="11312626"/>
            <a:ext cx="422432" cy="26847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0D504D7F-77A2-4935-BE77-5D6EF3343299}"/>
              </a:ext>
            </a:extLst>
          </p:cNvPr>
          <p:cNvSpPr/>
          <p:nvPr/>
        </p:nvSpPr>
        <p:spPr>
          <a:xfrm>
            <a:off x="6755672" y="7993332"/>
            <a:ext cx="130974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Holidays, past &amp; present</a:t>
            </a:r>
            <a:endParaRPr lang="en-US" sz="1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7ED4C0-1D83-47CC-8F04-B6FB3C5608DB}"/>
              </a:ext>
            </a:extLst>
          </p:cNvPr>
          <p:cNvSpPr/>
          <p:nvPr/>
        </p:nvSpPr>
        <p:spPr>
          <a:xfrm>
            <a:off x="8193079" y="6476764"/>
            <a:ext cx="11060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Talking about what people do in their free time</a:t>
            </a:r>
            <a:endParaRPr lang="en-US" sz="100" dirty="0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15878724-A7DB-4DE0-A291-9C52B86EEF2D}"/>
              </a:ext>
            </a:extLst>
          </p:cNvPr>
          <p:cNvSpPr txBox="1"/>
          <p:nvPr/>
        </p:nvSpPr>
        <p:spPr>
          <a:xfrm>
            <a:off x="4243326" y="15684554"/>
            <a:ext cx="3377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International Talent evening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61" name="Rectangle 460">
            <a:extLst>
              <a:ext uri="{FF2B5EF4-FFF2-40B4-BE49-F238E27FC236}">
                <a16:creationId xmlns:a16="http://schemas.microsoft.com/office/drawing/2014/main" id="{B9A40058-5197-4990-B421-86A38BB2A732}"/>
              </a:ext>
            </a:extLst>
          </p:cNvPr>
          <p:cNvSpPr/>
          <p:nvPr/>
        </p:nvSpPr>
        <p:spPr>
          <a:xfrm>
            <a:off x="2772975" y="9849763"/>
            <a:ext cx="18473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800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61086A44-728E-4E71-B088-BF35FDA35FDA}"/>
              </a:ext>
            </a:extLst>
          </p:cNvPr>
          <p:cNvSpPr txBox="1"/>
          <p:nvPr/>
        </p:nvSpPr>
        <p:spPr>
          <a:xfrm>
            <a:off x="3048091" y="11403871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Christmas card competition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1953A31B-9C41-42E7-9B37-A854BF7E06CB}"/>
              </a:ext>
            </a:extLst>
          </p:cNvPr>
          <p:cNvSpPr txBox="1"/>
          <p:nvPr/>
        </p:nvSpPr>
        <p:spPr>
          <a:xfrm>
            <a:off x="5813014" y="6967084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Paris immersion Trip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7557F1AA-2202-4FD4-8CAB-BF12D836DEB7}"/>
              </a:ext>
            </a:extLst>
          </p:cNvPr>
          <p:cNvSpPr txBox="1"/>
          <p:nvPr/>
        </p:nvSpPr>
        <p:spPr>
          <a:xfrm>
            <a:off x="2533474" y="6994326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Translation Bee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C5F88770-58DC-4154-B151-7A7AB4A328FD}"/>
              </a:ext>
            </a:extLst>
          </p:cNvPr>
          <p:cNvCxnSpPr>
            <a:cxnSpLocks/>
          </p:cNvCxnSpPr>
          <p:nvPr/>
        </p:nvCxnSpPr>
        <p:spPr>
          <a:xfrm flipH="1">
            <a:off x="7467600" y="6704604"/>
            <a:ext cx="129398" cy="3210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94A25591-F782-4FD1-A861-6F27D5882ACB}"/>
              </a:ext>
            </a:extLst>
          </p:cNvPr>
          <p:cNvSpPr txBox="1"/>
          <p:nvPr/>
        </p:nvSpPr>
        <p:spPr>
          <a:xfrm>
            <a:off x="1714837" y="5588496"/>
            <a:ext cx="1098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partnerships – pros and cons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FC4E7D0D-2526-4D09-8866-0A528E12D7C0}"/>
              </a:ext>
            </a:extLst>
          </p:cNvPr>
          <p:cNvSpPr txBox="1"/>
          <p:nvPr/>
        </p:nvSpPr>
        <p:spPr>
          <a:xfrm>
            <a:off x="561623" y="4566312"/>
            <a:ext cx="781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Friends and friendships – qualities and problems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C2703FF6-A61E-4DF6-A38B-311D09568F9F}"/>
              </a:ext>
            </a:extLst>
          </p:cNvPr>
          <p:cNvCxnSpPr>
            <a:cxnSpLocks/>
          </p:cNvCxnSpPr>
          <p:nvPr/>
        </p:nvCxnSpPr>
        <p:spPr>
          <a:xfrm flipV="1">
            <a:off x="980052" y="5542392"/>
            <a:ext cx="447814" cy="940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TextBox 320">
            <a:extLst>
              <a:ext uri="{FF2B5EF4-FFF2-40B4-BE49-F238E27FC236}">
                <a16:creationId xmlns:a16="http://schemas.microsoft.com/office/drawing/2014/main" id="{F1C8D1D8-4D73-4121-BEF7-766FB9987A11}"/>
              </a:ext>
            </a:extLst>
          </p:cNvPr>
          <p:cNvSpPr txBox="1"/>
          <p:nvPr/>
        </p:nvSpPr>
        <p:spPr>
          <a:xfrm>
            <a:off x="5844606" y="4246946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Health problems 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7C321F0B-C6C4-4B63-BA51-6ABE7FF4CAF5}"/>
              </a:ext>
            </a:extLst>
          </p:cNvPr>
          <p:cNvSpPr txBox="1"/>
          <p:nvPr/>
        </p:nvSpPr>
        <p:spPr>
          <a:xfrm>
            <a:off x="8349375" y="4520571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food choices</a:t>
            </a:r>
            <a:endParaRPr lang="en-GB" sz="800" dirty="0"/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9029EA5C-4657-4EA3-B439-1CA6216165BE}"/>
              </a:ext>
            </a:extLst>
          </p:cNvPr>
          <p:cNvSpPr txBox="1"/>
          <p:nvPr/>
        </p:nvSpPr>
        <p:spPr>
          <a:xfrm>
            <a:off x="7209723" y="3923024"/>
            <a:ext cx="1001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GB" sz="8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chool subjects</a:t>
            </a:r>
            <a:endParaRPr lang="en-GB" sz="800" dirty="0">
              <a:solidFill>
                <a:srgbClr val="FF0000"/>
              </a:solidFill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2B5669BE-606C-420C-88E7-98F835BF58B3}"/>
              </a:ext>
            </a:extLst>
          </p:cNvPr>
          <p:cNvSpPr txBox="1"/>
          <p:nvPr/>
        </p:nvSpPr>
        <p:spPr>
          <a:xfrm>
            <a:off x="7923084" y="2236314"/>
            <a:ext cx="15238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Festivals, celebrations &amp; traditions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75BE7197-38C3-4692-B31A-BD2EB4E48E64}"/>
              </a:ext>
            </a:extLst>
          </p:cNvPr>
          <p:cNvSpPr txBox="1"/>
          <p:nvPr/>
        </p:nvSpPr>
        <p:spPr>
          <a:xfrm>
            <a:off x="6616889" y="3176275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Celebrities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CF1F334-8E05-4A8A-8DC3-174472DD2692}"/>
              </a:ext>
            </a:extLst>
          </p:cNvPr>
          <p:cNvSpPr txBox="1"/>
          <p:nvPr/>
        </p:nvSpPr>
        <p:spPr>
          <a:xfrm>
            <a:off x="6185152" y="2123769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C911FEA6-A57D-4C3F-B6F1-B782750C1869}"/>
              </a:ext>
            </a:extLst>
          </p:cNvPr>
          <p:cNvSpPr txBox="1"/>
          <p:nvPr/>
        </p:nvSpPr>
        <p:spPr>
          <a:xfrm>
            <a:off x="5066810" y="3230080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Y10 exams &amp; feedback</a:t>
            </a:r>
          </a:p>
        </p:txBody>
      </p: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8D6098A4-CD70-4545-B9FB-1A2D5645979D}"/>
              </a:ext>
            </a:extLst>
          </p:cNvPr>
          <p:cNvCxnSpPr>
            <a:cxnSpLocks/>
          </p:cNvCxnSpPr>
          <p:nvPr/>
        </p:nvCxnSpPr>
        <p:spPr>
          <a:xfrm>
            <a:off x="2212675" y="2310712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0438DC2F-3753-405F-B7D8-7F29A14A6F5F}"/>
              </a:ext>
            </a:extLst>
          </p:cNvPr>
          <p:cNvCxnSpPr>
            <a:cxnSpLocks/>
          </p:cNvCxnSpPr>
          <p:nvPr/>
        </p:nvCxnSpPr>
        <p:spPr>
          <a:xfrm flipV="1">
            <a:off x="2607897" y="2898250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D45D33CC-C047-4A0F-8CC7-D5B5A49672EB}"/>
              </a:ext>
            </a:extLst>
          </p:cNvPr>
          <p:cNvCxnSpPr>
            <a:cxnSpLocks/>
            <a:stCxn id="242" idx="3"/>
          </p:cNvCxnSpPr>
          <p:nvPr/>
        </p:nvCxnSpPr>
        <p:spPr>
          <a:xfrm flipV="1">
            <a:off x="812537" y="1971373"/>
            <a:ext cx="354751" cy="15083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5B2CEF8E-4172-4626-B196-671DFD5B03FC}"/>
              </a:ext>
            </a:extLst>
          </p:cNvPr>
          <p:cNvCxnSpPr>
            <a:cxnSpLocks/>
          </p:cNvCxnSpPr>
          <p:nvPr/>
        </p:nvCxnSpPr>
        <p:spPr>
          <a:xfrm flipV="1">
            <a:off x="1019114" y="2328788"/>
            <a:ext cx="285133" cy="22752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>
            <a:extLst>
              <a:ext uri="{FF2B5EF4-FFF2-40B4-BE49-F238E27FC236}">
                <a16:creationId xmlns:a16="http://schemas.microsoft.com/office/drawing/2014/main" id="{B7C7C9CB-F484-4E77-B84D-9ED8C827182F}"/>
              </a:ext>
            </a:extLst>
          </p:cNvPr>
          <p:cNvSpPr txBox="1"/>
          <p:nvPr/>
        </p:nvSpPr>
        <p:spPr>
          <a:xfrm>
            <a:off x="421595" y="440631"/>
            <a:ext cx="919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GCSE speaking exams</a:t>
            </a:r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79B58C83-548D-4703-A371-F8D407D4AF8C}"/>
              </a:ext>
            </a:extLst>
          </p:cNvPr>
          <p:cNvSpPr txBox="1"/>
          <p:nvPr/>
        </p:nvSpPr>
        <p:spPr>
          <a:xfrm>
            <a:off x="96488" y="1151077"/>
            <a:ext cx="8650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Revision</a:t>
            </a:r>
          </a:p>
        </p:txBody>
      </p:sp>
      <p:cxnSp>
        <p:nvCxnSpPr>
          <p:cNvPr id="346" name="Straight Connector 345">
            <a:extLst>
              <a:ext uri="{FF2B5EF4-FFF2-40B4-BE49-F238E27FC236}">
                <a16:creationId xmlns:a16="http://schemas.microsoft.com/office/drawing/2014/main" id="{330DF73D-6008-4506-8D66-DFD5DD2FDFA0}"/>
              </a:ext>
            </a:extLst>
          </p:cNvPr>
          <p:cNvCxnSpPr>
            <a:cxnSpLocks/>
          </p:cNvCxnSpPr>
          <p:nvPr/>
        </p:nvCxnSpPr>
        <p:spPr>
          <a:xfrm flipH="1" flipV="1">
            <a:off x="1253100" y="1623614"/>
            <a:ext cx="303160" cy="306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7DC8751A-B1BD-423F-9BAC-8D8065646126}"/>
              </a:ext>
            </a:extLst>
          </p:cNvPr>
          <p:cNvCxnSpPr>
            <a:cxnSpLocks/>
          </p:cNvCxnSpPr>
          <p:nvPr/>
        </p:nvCxnSpPr>
        <p:spPr>
          <a:xfrm>
            <a:off x="1162593" y="708467"/>
            <a:ext cx="392086" cy="16223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B29505E6-03D5-44D5-B187-DE96233FF84F}"/>
              </a:ext>
            </a:extLst>
          </p:cNvPr>
          <p:cNvCxnSpPr>
            <a:cxnSpLocks/>
          </p:cNvCxnSpPr>
          <p:nvPr/>
        </p:nvCxnSpPr>
        <p:spPr>
          <a:xfrm>
            <a:off x="2015986" y="347567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351">
            <a:extLst>
              <a:ext uri="{FF2B5EF4-FFF2-40B4-BE49-F238E27FC236}">
                <a16:creationId xmlns:a16="http://schemas.microsoft.com/office/drawing/2014/main" id="{BF108E91-E87D-4B1D-A5F5-AE54F1B9D83D}"/>
              </a:ext>
            </a:extLst>
          </p:cNvPr>
          <p:cNvSpPr txBox="1"/>
          <p:nvPr/>
        </p:nvSpPr>
        <p:spPr>
          <a:xfrm>
            <a:off x="1236674" y="120463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Written GCSE exams</a:t>
            </a:r>
          </a:p>
        </p:txBody>
      </p: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F8C23C54-F7B5-4199-BAD8-8580F13CA9C3}"/>
              </a:ext>
            </a:extLst>
          </p:cNvPr>
          <p:cNvCxnSpPr>
            <a:cxnSpLocks/>
          </p:cNvCxnSpPr>
          <p:nvPr/>
        </p:nvCxnSpPr>
        <p:spPr>
          <a:xfrm flipH="1">
            <a:off x="8549045" y="2905418"/>
            <a:ext cx="218721" cy="2602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TextBox 353">
            <a:extLst>
              <a:ext uri="{FF2B5EF4-FFF2-40B4-BE49-F238E27FC236}">
                <a16:creationId xmlns:a16="http://schemas.microsoft.com/office/drawing/2014/main" id="{3CF8AE43-0C7E-44D9-8608-69B5B784B509}"/>
              </a:ext>
            </a:extLst>
          </p:cNvPr>
          <p:cNvSpPr txBox="1"/>
          <p:nvPr/>
        </p:nvSpPr>
        <p:spPr>
          <a:xfrm>
            <a:off x="5743073" y="4879470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Paris immersion Trip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91D81AD3-A0B5-4F47-B671-E1825BDCE241}"/>
              </a:ext>
            </a:extLst>
          </p:cNvPr>
          <p:cNvSpPr txBox="1"/>
          <p:nvPr/>
        </p:nvSpPr>
        <p:spPr>
          <a:xfrm>
            <a:off x="5750536" y="2699017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French interaction day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E5F012AC-65E1-4EB1-B949-3D34001F5392}"/>
              </a:ext>
            </a:extLst>
          </p:cNvPr>
          <p:cNvSpPr txBox="1"/>
          <p:nvPr/>
        </p:nvSpPr>
        <p:spPr>
          <a:xfrm>
            <a:off x="1561835" y="1501959"/>
            <a:ext cx="823357" cy="235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Mock exams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7CCABB7-0D7D-41F3-AFAE-CA3ECCFE6FB1}"/>
              </a:ext>
            </a:extLst>
          </p:cNvPr>
          <p:cNvSpPr txBox="1"/>
          <p:nvPr/>
        </p:nvSpPr>
        <p:spPr>
          <a:xfrm>
            <a:off x="5094960" y="8642533"/>
            <a:ext cx="8335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Films &amp; actors</a:t>
            </a:r>
            <a:endParaRPr lang="en-US" sz="8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C8DBC8-BCE6-E191-76E2-C599DDC2BBD5}"/>
              </a:ext>
            </a:extLst>
          </p:cNvPr>
          <p:cNvCxnSpPr>
            <a:cxnSpLocks/>
          </p:cNvCxnSpPr>
          <p:nvPr/>
        </p:nvCxnSpPr>
        <p:spPr>
          <a:xfrm>
            <a:off x="906424" y="10716491"/>
            <a:ext cx="388976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F98F73A-BB16-E41B-FE18-69A4B124A021}"/>
              </a:ext>
            </a:extLst>
          </p:cNvPr>
          <p:cNvSpPr txBox="1"/>
          <p:nvPr/>
        </p:nvSpPr>
        <p:spPr>
          <a:xfrm>
            <a:off x="7073141" y="6336352"/>
            <a:ext cx="9750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Jobs &amp; personal qualities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AEC31A-09E8-DC57-FC20-E6AAC4540365}"/>
              </a:ext>
            </a:extLst>
          </p:cNvPr>
          <p:cNvSpPr txBox="1"/>
          <p:nvPr/>
        </p:nvSpPr>
        <p:spPr>
          <a:xfrm>
            <a:off x="5531735" y="7622251"/>
            <a:ext cx="1110657" cy="349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Working</a:t>
            </a: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abroad &amp; using language skills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7EA4740-CC77-2147-EC1F-0DE41C6785F3}"/>
              </a:ext>
            </a:extLst>
          </p:cNvPr>
          <p:cNvSpPr txBox="1"/>
          <p:nvPr/>
        </p:nvSpPr>
        <p:spPr>
          <a:xfrm>
            <a:off x="5442765" y="6454306"/>
            <a:ext cx="1237485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 &amp; drink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6EF9CE-4717-3A2D-10B1-B8B5E87B0035}"/>
              </a:ext>
            </a:extLst>
          </p:cNvPr>
          <p:cNvSpPr txBox="1"/>
          <p:nvPr/>
        </p:nvSpPr>
        <p:spPr>
          <a:xfrm>
            <a:off x="3780861" y="6460984"/>
            <a:ext cx="159849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Opinions on fast-food &amp; cooking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3D1379A-3EE3-BAD6-9995-DF02C7566C6E}"/>
              </a:ext>
            </a:extLst>
          </p:cNvPr>
          <p:cNvSpPr txBox="1"/>
          <p:nvPr/>
        </p:nvSpPr>
        <p:spPr>
          <a:xfrm>
            <a:off x="3080647" y="7584782"/>
            <a:ext cx="1237485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Drugs &amp; alcohol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AE2B02C-623E-CAD7-04F6-20738477D32B}"/>
              </a:ext>
            </a:extLst>
          </p:cNvPr>
          <p:cNvSpPr txBox="1"/>
          <p:nvPr/>
        </p:nvSpPr>
        <p:spPr>
          <a:xfrm>
            <a:off x="1088415" y="7535170"/>
            <a:ext cx="1345673" cy="218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Sporting activities</a:t>
            </a:r>
            <a:endParaRPr lang="en-US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C54BC4-7313-EA00-8044-5CB24238909A}"/>
              </a:ext>
            </a:extLst>
          </p:cNvPr>
          <p:cNvSpPr txBox="1"/>
          <p:nvPr/>
        </p:nvSpPr>
        <p:spPr>
          <a:xfrm>
            <a:off x="3360049" y="5449047"/>
            <a:ext cx="781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Personality descriptions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6637102-FF85-0C3F-995E-FA51288B3013}"/>
              </a:ext>
            </a:extLst>
          </p:cNvPr>
          <p:cNvSpPr txBox="1"/>
          <p:nvPr/>
        </p:nvSpPr>
        <p:spPr>
          <a:xfrm>
            <a:off x="3379658" y="4308568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Your future plans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B3195E3-B6DF-333A-0F7A-3D29E41E745F}"/>
              </a:ext>
            </a:extLst>
          </p:cNvPr>
          <p:cNvSpPr txBox="1"/>
          <p:nvPr/>
        </p:nvSpPr>
        <p:spPr>
          <a:xfrm>
            <a:off x="4332469" y="5377859"/>
            <a:ext cx="10984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partnerships – pros &amp; cons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23495D-AD18-4BDC-CC92-D6431CB59382}"/>
              </a:ext>
            </a:extLst>
          </p:cNvPr>
          <p:cNvSpPr txBox="1"/>
          <p:nvPr/>
        </p:nvSpPr>
        <p:spPr>
          <a:xfrm>
            <a:off x="4923281" y="4090153"/>
            <a:ext cx="800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 types of families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75CDA84-3BE0-40FC-91D6-A4DD99065485}"/>
              </a:ext>
            </a:extLst>
          </p:cNvPr>
          <p:cNvSpPr txBox="1"/>
          <p:nvPr/>
        </p:nvSpPr>
        <p:spPr>
          <a:xfrm>
            <a:off x="5728331" y="5344939"/>
            <a:ext cx="781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Friends &amp; friendships – qualities &amp; problems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5995466-5A40-FFBF-AE9E-1069BB5A7225}"/>
              </a:ext>
            </a:extLst>
          </p:cNvPr>
          <p:cNvSpPr txBox="1"/>
          <p:nvPr/>
        </p:nvSpPr>
        <p:spPr>
          <a:xfrm>
            <a:off x="8828253" y="3154283"/>
            <a:ext cx="7572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</a:rPr>
              <a:t>Work experience</a:t>
            </a:r>
            <a:endParaRPr lang="en-GB" sz="800" dirty="0">
              <a:solidFill>
                <a:srgbClr val="FF0000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3CFB72A-265D-FC70-B3DC-B00063A64616}"/>
              </a:ext>
            </a:extLst>
          </p:cNvPr>
          <p:cNvCxnSpPr>
            <a:cxnSpLocks/>
          </p:cNvCxnSpPr>
          <p:nvPr/>
        </p:nvCxnSpPr>
        <p:spPr>
          <a:xfrm flipH="1">
            <a:off x="8701394" y="3269161"/>
            <a:ext cx="286268" cy="17842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B872F0B-2002-A294-C6DA-1F8F07B5A193}"/>
              </a:ext>
            </a:extLst>
          </p:cNvPr>
          <p:cNvSpPr txBox="1"/>
          <p:nvPr/>
        </p:nvSpPr>
        <p:spPr>
          <a:xfrm>
            <a:off x="7198917" y="3523971"/>
            <a:ext cx="10012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</a:rPr>
              <a:t>TV, cinema &amp; music</a:t>
            </a:r>
            <a:endParaRPr lang="en-GB" sz="800" dirty="0">
              <a:solidFill>
                <a:srgbClr val="FF0000"/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F378CC4-3FD7-8CE2-67C4-A64539C1966F}"/>
              </a:ext>
            </a:extLst>
          </p:cNvPr>
          <p:cNvCxnSpPr>
            <a:cxnSpLocks/>
          </p:cNvCxnSpPr>
          <p:nvPr/>
        </p:nvCxnSpPr>
        <p:spPr>
          <a:xfrm flipV="1">
            <a:off x="8088793" y="3445225"/>
            <a:ext cx="308070" cy="25413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DC124C3-C3E6-D900-C8FC-AA3C79F7D175}"/>
              </a:ext>
            </a:extLst>
          </p:cNvPr>
          <p:cNvSpPr txBox="1"/>
          <p:nvPr/>
        </p:nvSpPr>
        <p:spPr>
          <a:xfrm>
            <a:off x="2114179" y="3249436"/>
            <a:ext cx="8982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Internet &amp; the digital world</a:t>
            </a:r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37B1F0C3-E1A1-D1CF-8AA4-AEEDB7A3EC3C}"/>
              </a:ext>
            </a:extLst>
          </p:cNvPr>
          <p:cNvSpPr/>
          <p:nvPr/>
        </p:nvSpPr>
        <p:spPr>
          <a:xfrm>
            <a:off x="8635168" y="11431146"/>
            <a:ext cx="95352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Name, nationality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&amp;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age</a:t>
            </a:r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CECDE501-FE98-407E-21A2-99BBA0586DC8}"/>
              </a:ext>
            </a:extLst>
          </p:cNvPr>
          <p:cNvSpPr/>
          <p:nvPr/>
        </p:nvSpPr>
        <p:spPr>
          <a:xfrm>
            <a:off x="7052887" y="11816180"/>
            <a:ext cx="103603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Family &amp; friendships</a:t>
            </a:r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C6FF6BDF-5E0E-4607-5A04-D308BC9A3AE0}"/>
              </a:ext>
            </a:extLst>
          </p:cNvPr>
          <p:cNvSpPr/>
          <p:nvPr/>
        </p:nvSpPr>
        <p:spPr>
          <a:xfrm>
            <a:off x="8134595" y="10919765"/>
            <a:ext cx="94909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D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escribing people</a:t>
            </a:r>
          </a:p>
        </p:txBody>
      </p:sp>
      <p:sp>
        <p:nvSpPr>
          <p:cNvPr id="485" name="Rectangle 484">
            <a:extLst>
              <a:ext uri="{FF2B5EF4-FFF2-40B4-BE49-F238E27FC236}">
                <a16:creationId xmlns:a16="http://schemas.microsoft.com/office/drawing/2014/main" id="{C4F66487-5291-E31A-BE05-A20F1F54F53D}"/>
              </a:ext>
            </a:extLst>
          </p:cNvPr>
          <p:cNvSpPr/>
          <p:nvPr/>
        </p:nvSpPr>
        <p:spPr>
          <a:xfrm>
            <a:off x="6368110" y="10780071"/>
            <a:ext cx="1635384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Expressing opinions about hobbies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8855B4A1-03B8-8D79-E1BE-FD1BB6D58908}"/>
              </a:ext>
            </a:extLst>
          </p:cNvPr>
          <p:cNvSpPr/>
          <p:nvPr/>
        </p:nvSpPr>
        <p:spPr>
          <a:xfrm>
            <a:off x="6037911" y="11974477"/>
            <a:ext cx="7974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Describing where you live</a:t>
            </a:r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D113AD27-ADA0-068C-B952-917881421B84}"/>
              </a:ext>
            </a:extLst>
          </p:cNvPr>
          <p:cNvSpPr/>
          <p:nvPr/>
        </p:nvSpPr>
        <p:spPr>
          <a:xfrm>
            <a:off x="4639813" y="10737796"/>
            <a:ext cx="11120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Saying what you can do in your area</a:t>
            </a: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48516A65-17B9-12AC-746C-6E9D0AF0F386}"/>
              </a:ext>
            </a:extLst>
          </p:cNvPr>
          <p:cNvSpPr/>
          <p:nvPr/>
        </p:nvSpPr>
        <p:spPr>
          <a:xfrm>
            <a:off x="3739823" y="13010970"/>
            <a:ext cx="12882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 go</a:t>
            </a:r>
            <a:r>
              <a:rPr lang="en-US" sz="800" dirty="0"/>
              <a:t> </a:t>
            </a:r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872B2472-53F9-13DF-748C-85704E01907A}"/>
              </a:ext>
            </a:extLst>
          </p:cNvPr>
          <p:cNvSpPr/>
          <p:nvPr/>
        </p:nvSpPr>
        <p:spPr>
          <a:xfrm>
            <a:off x="2420488" y="10773077"/>
            <a:ext cx="1529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places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7A616144-A1D6-3354-38F5-BAB44A971538}"/>
              </a:ext>
            </a:extLst>
          </p:cNvPr>
          <p:cNvSpPr/>
          <p:nvPr/>
        </p:nvSpPr>
        <p:spPr>
          <a:xfrm>
            <a:off x="1283470" y="11910897"/>
            <a:ext cx="152944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Giving opinions on places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4DB8FC93-701B-1BB0-EA04-40B5B48AFC71}"/>
              </a:ext>
            </a:extLst>
          </p:cNvPr>
          <p:cNvSpPr/>
          <p:nvPr/>
        </p:nvSpPr>
        <p:spPr>
          <a:xfrm>
            <a:off x="167218" y="11561441"/>
            <a:ext cx="16787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Saying where you’d like to live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035C4267-D526-544E-85FE-472DC13D22F3}"/>
              </a:ext>
            </a:extLst>
          </p:cNvPr>
          <p:cNvSpPr/>
          <p:nvPr/>
        </p:nvSpPr>
        <p:spPr>
          <a:xfrm>
            <a:off x="8603386" y="7199777"/>
            <a:ext cx="10042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Expressing opinions about hobbies</a:t>
            </a:r>
          </a:p>
          <a:p>
            <a:pPr algn="ctr"/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sson xmlns="9da7815e-6224-41a2-8179-fbc5bdcec2cb" xsi:nil="true"/>
    <CustomTags xmlns="9da7815e-6224-41a2-8179-fbc5bdcec2cb" xsi:nil="true"/>
    <CurriculumSubject xmlns="9da7815e-6224-41a2-8179-fbc5bdcec2cb">Middle Leaders</CurriculumSubject>
    <KS xmlns="9da7815e-6224-41a2-8179-fbc5bdcec2cb" xsi:nil="true"/>
    <Year xmlns="9da7815e-6224-41a2-8179-fbc5bdcec2cb" xsi:nil="true"/>
    <PersonalIdentificationData xmlns="9da7815e-6224-41a2-8179-fbc5bdcec2c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289B9ED892CF45879A43B2EF1FC1AB" ma:contentTypeVersion="15" ma:contentTypeDescription="Create a new document." ma:contentTypeScope="" ma:versionID="942c47119ac4dec06320165c70e2eeb0">
  <xsd:schema xmlns:xsd="http://www.w3.org/2001/XMLSchema" xmlns:xs="http://www.w3.org/2001/XMLSchema" xmlns:p="http://schemas.microsoft.com/office/2006/metadata/properties" xmlns:ns2="9da7815e-6224-41a2-8179-fbc5bdcec2cb" xmlns:ns3="1321c838-d8a0-4ec9-974d-6a8c6b3faf50" targetNamespace="http://schemas.microsoft.com/office/2006/metadata/properties" ma:root="true" ma:fieldsID="b806928b25bdfc5b855fc5840cc3cbe5" ns2:_="" ns3:_="">
    <xsd:import namespace="9da7815e-6224-41a2-8179-fbc5bdcec2cb"/>
    <xsd:import namespace="1321c838-d8a0-4ec9-974d-6a8c6b3faf50"/>
    <xsd:element name="properties">
      <xsd:complexType>
        <xsd:sequence>
          <xsd:element name="documentManagement">
            <xsd:complexType>
              <xsd:all>
                <xsd:element ref="ns2:PersonalIdentificationData" minOccurs="0"/>
                <xsd:element ref="ns2:KS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a7815e-6224-41a2-8179-fbc5bdcec2cb" elementFormDefault="qualified">
    <xsd:import namespace="http://schemas.microsoft.com/office/2006/documentManagement/types"/>
    <xsd:import namespace="http://schemas.microsoft.com/office/infopath/2007/PartnerControls"/>
    <xsd:element name="PersonalIdentificationData" ma:index="8" nillable="true" ma:displayName="Personal Identification Data" ma:default="" ma:internalName="PersonalIdentificationData">
      <xsd:simpleType>
        <xsd:restriction base="dms:Choice">
          <xsd:enumeration value="No"/>
          <xsd:enumeration value="Yes"/>
        </xsd:restriction>
      </xsd:simpleType>
    </xsd:element>
    <xsd:element name="KS" ma:index="9" nillable="true" ma:displayName="Key Stage" ma:default="" ma:internalName="KS">
      <xsd:simpleType>
        <xsd:restriction base="dms:Choice">
          <xsd:enumeration value="Foundation"/>
          <xsd:enumeration value="KS1"/>
          <xsd:enumeration value="KS2"/>
          <xsd:enumeration value="KS3"/>
          <xsd:enumeration value="KS4"/>
          <xsd:enumeration value="KS5"/>
        </xsd:restriction>
      </xsd:simpleType>
    </xsd:element>
    <xsd:element name="Year" ma:index="10" nillable="true" ma:displayName="Year" ma:default="" ma:internalName="Year">
      <xsd:simpleType>
        <xsd:restriction base="dms:Choice">
          <xsd:enumeration value="R"/>
          <xsd:enumeration value="1"/>
          <xsd:enumeration value="2"/>
          <xsd:enumeration value="3"/>
          <xsd:enumeration value="4"/>
          <xsd:enumeration value="5"/>
          <xsd:enumeration value="6"/>
          <xsd:enumeration value="7"/>
          <xsd:enumeration value="8"/>
          <xsd:enumeration value="9"/>
          <xsd:enumeration value="10"/>
          <xsd:enumeration value="11"/>
          <xsd:enumeration value="12"/>
          <xsd:enumeration value="13"/>
        </xsd:restriction>
      </xsd:simpleType>
    </xsd:element>
    <xsd:element name="Lesson" ma:index="11" nillable="true" ma:displayName="Lesson" ma:default="" ma:internalName="Lesson">
      <xsd:simpleType>
        <xsd:restriction base="dms:Text"/>
      </xsd:simpleType>
    </xsd:element>
    <xsd:element name="CustomTags" ma:index="12" nillable="true" ma:displayName="Custom Tags" ma:default="" ma:internalName="CustomTags">
      <xsd:simpleType>
        <xsd:restriction base="dms:Text"/>
      </xsd:simpleType>
    </xsd:element>
    <xsd:element name="CurriculumSubject" ma:index="13" nillable="true" ma:displayName="Curriculum Subject" ma:default="Middle Leaders" ma:internalName="Curriculum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1c838-d8a0-4ec9-974d-6a8c6b3faf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03A7D8-3FA9-4448-8B9F-F36951D65E58}">
  <ds:schemaRefs>
    <ds:schemaRef ds:uri="http://schemas.microsoft.com/office/2006/metadata/properties"/>
    <ds:schemaRef ds:uri="http://schemas.microsoft.com/office/infopath/2007/PartnerControls"/>
    <ds:schemaRef ds:uri="9da7815e-6224-41a2-8179-fbc5bdcec2cb"/>
  </ds:schemaRefs>
</ds:datastoreItem>
</file>

<file path=customXml/itemProps2.xml><?xml version="1.0" encoding="utf-8"?>
<ds:datastoreItem xmlns:ds="http://schemas.openxmlformats.org/officeDocument/2006/customXml" ds:itemID="{E08003CE-E149-464C-98F5-F04EB24FB1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a7815e-6224-41a2-8179-fbc5bdcec2cb"/>
    <ds:schemaRef ds:uri="1321c838-d8a0-4ec9-974d-6a8c6b3faf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1BA2139-A512-4316-8A4A-89DFF76444F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15521</TotalTime>
  <Words>337</Words>
  <Application>Microsoft Office PowerPoint</Application>
  <PresentationFormat>Custom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Robert George</cp:lastModifiedBy>
  <cp:revision>287</cp:revision>
  <cp:lastPrinted>2018-09-02T17:44:52Z</cp:lastPrinted>
  <dcterms:created xsi:type="dcterms:W3CDTF">2018-02-08T08:28:53Z</dcterms:created>
  <dcterms:modified xsi:type="dcterms:W3CDTF">2026-03-12T07:42:23Z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0x01010017289B9ED892CF45879A43B2EF1FC1AB</vt:lpwstr>
  </property>
  <property fmtid="{D5CDD505-2E9C-101B-9397-08002B2CF9AE}" pid="3" name="MSIP_Label_e25599d4-67a6-4230-845b-3a0138b2778c_Enabled">
    <vt:lpwstr>true</vt:lpwstr>
  </property>
  <property fmtid="{D5CDD505-2E9C-101B-9397-08002B2CF9AE}" pid="4" name="MSIP_Label_e25599d4-67a6-4230-845b-3a0138b2778c_SetDate">
    <vt:lpwstr>2025-08-25T19:19:17Z</vt:lpwstr>
  </property>
  <property fmtid="{D5CDD505-2E9C-101B-9397-08002B2CF9AE}" pid="5" name="MSIP_Label_e25599d4-67a6-4230-845b-3a0138b2778c_Method">
    <vt:lpwstr>Standard</vt:lpwstr>
  </property>
  <property fmtid="{D5CDD505-2E9C-101B-9397-08002B2CF9AE}" pid="6" name="MSIP_Label_e25599d4-67a6-4230-845b-3a0138b2778c_Name">
    <vt:lpwstr>defa4170-0d19-0005-0004-bc88714345d2</vt:lpwstr>
  </property>
  <property fmtid="{D5CDD505-2E9C-101B-9397-08002B2CF9AE}" pid="7" name="MSIP_Label_e25599d4-67a6-4230-845b-3a0138b2778c_SiteId">
    <vt:lpwstr>7eeaedd6-bf37-4015-8fe9-19fbc2c02d55</vt:lpwstr>
  </property>
  <property fmtid="{D5CDD505-2E9C-101B-9397-08002B2CF9AE}" pid="8" name="MSIP_Label_e25599d4-67a6-4230-845b-3a0138b2778c_ActionId">
    <vt:lpwstr>e35fef70-5199-433c-9f48-8726fe249545</vt:lpwstr>
  </property>
  <property fmtid="{D5CDD505-2E9C-101B-9397-08002B2CF9AE}" pid="9" name="MSIP_Label_e25599d4-67a6-4230-845b-3a0138b2778c_ContentBits">
    <vt:lpwstr>0</vt:lpwstr>
  </property>
  <property fmtid="{D5CDD505-2E9C-101B-9397-08002B2CF9AE}" pid="10" name="MSIP_Label_e25599d4-67a6-4230-845b-3a0138b2778c_Tag">
    <vt:lpwstr>10, 3, 0, 1</vt:lpwstr>
  </property>
</Properties>
</file>