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69" r:id="rId6"/>
    <p:sldId id="270" r:id="rId7"/>
    <p:sldId id="268" r:id="rId8"/>
    <p:sldId id="266" r:id="rId9"/>
    <p:sldId id="267" r:id="rId10"/>
    <p:sldId id="27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4F4F"/>
    <a:srgbClr val="FF1515"/>
    <a:srgbClr val="B4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9A17C-6816-4695-B108-15CDCB8C79D5}" v="6" dt="2026-01-12T08:32:16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80" autoAdjust="0"/>
  </p:normalViewPr>
  <p:slideViewPr>
    <p:cSldViewPr snapToGrid="0">
      <p:cViewPr varScale="1">
        <p:scale>
          <a:sx n="65" d="100"/>
          <a:sy n="65" d="100"/>
        </p:scale>
        <p:origin x="16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0C6FD-48AB-4E45-BA49-52D1866654AF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D1147-3F9E-409D-BD9A-852D7A987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1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D1147-3F9E-409D-BD9A-852D7A987A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668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D1147-3F9E-409D-BD9A-852D7A987AB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68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3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2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60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86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69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6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8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6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18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27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23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3144A-4FC9-441D-BFC4-74203E085397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92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8394" y="1351508"/>
            <a:ext cx="75472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KS3 &amp; KS4 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Curriculum Mapping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Tables</a:t>
            </a:r>
          </a:p>
          <a:p>
            <a:pPr algn="ctr"/>
            <a:endParaRPr lang="en-GB" sz="36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800" i="1" dirty="0">
                <a:solidFill>
                  <a:prstClr val="black"/>
                </a:solidFill>
              </a:rPr>
              <a:t>Please refer to </a:t>
            </a:r>
          </a:p>
          <a:p>
            <a:pPr algn="ctr"/>
            <a:r>
              <a:rPr lang="en-GB" sz="2800" i="1" dirty="0">
                <a:solidFill>
                  <a:prstClr val="black"/>
                </a:solidFill>
              </a:rPr>
              <a:t>‘Design &amp; Technology Curriculum by Term’ document for greater detail</a:t>
            </a:r>
          </a:p>
        </p:txBody>
      </p:sp>
    </p:spTree>
    <p:extLst>
      <p:ext uri="{BB962C8B-B14F-4D97-AF65-F5344CB8AC3E}">
        <p14:creationId xmlns:p14="http://schemas.microsoft.com/office/powerpoint/2010/main" val="330356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4841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KS3</a:t>
            </a:r>
          </a:p>
          <a:p>
            <a:r>
              <a:rPr lang="en-GB" sz="2800" b="1" i="1" dirty="0">
                <a:solidFill>
                  <a:prstClr val="black"/>
                </a:solidFill>
              </a:rPr>
              <a:t>Food &amp; Nutrition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640969"/>
            <a:ext cx="1673200" cy="40750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66725" y="198879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309327"/>
            <a:ext cx="1680080" cy="44042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322177" y="1711901"/>
            <a:ext cx="2106653" cy="50016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Option Choices Taster project (Coffee Shop theme):</a:t>
            </a:r>
            <a:r>
              <a:rPr lang="en-GB" sz="1200" b="1" dirty="0">
                <a:solidFill>
                  <a:schemeClr val="tx1"/>
                </a:solidFill>
                <a:cs typeface="Segoe UI"/>
              </a:rPr>
              <a:t>Hospitality &amp; Caterin</a:t>
            </a:r>
            <a:r>
              <a:rPr lang="en-GB" sz="1100" dirty="0">
                <a:solidFill>
                  <a:schemeClr val="tx1"/>
                </a:solidFill>
                <a:cs typeface="Segoe UI"/>
              </a:rPr>
              <a:t>g</a:t>
            </a:r>
            <a:endParaRPr lang="en-GB" sz="1200" b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marL="171450" indent="-171450" algn="l">
              <a:buChar char="•"/>
            </a:pPr>
            <a:r>
              <a:rPr lang="en-GB" sz="1100" dirty="0">
                <a:solidFill>
                  <a:schemeClr val="tx1"/>
                </a:solidFill>
                <a:cs typeface="Segoe UI"/>
              </a:rPr>
              <a:t>Types of service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Types of service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Planning a hospitality outlet layout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Job roles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Planning a menu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Traybakes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l"/>
            <a:r>
              <a:rPr lang="en-US" sz="1100" b="1">
                <a:solidFill>
                  <a:schemeClr val="tx1"/>
                </a:solidFill>
                <a:ea typeface="+mn-lt"/>
                <a:cs typeface="+mn-lt"/>
              </a:rPr>
              <a:t>Food and Nutrition- Eating sustainability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Food miles, natural resources, palm oil, Fairtrade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Fish: cooking with/ sustainability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Ultra-processed food and health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Practical tasks may include sweet potato muffins, mini spanakopita, cardamon buns, red Thai turkey meatballs, baked churros, zinger wraps, paella orzo traybake, katsu curry, creamy crab gnocchi, </a:t>
            </a:r>
            <a:r>
              <a:rPr lang="en-US" sz="1100" err="1">
                <a:solidFill>
                  <a:schemeClr val="tx1"/>
                </a:solidFill>
                <a:ea typeface="+mn-lt"/>
                <a:cs typeface="+mn-lt"/>
              </a:rPr>
              <a:t>savoury</a:t>
            </a: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 plait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br>
              <a:rPr lang="en-US"/>
            </a:br>
            <a:endParaRPr lang="en-US"/>
          </a:p>
          <a:p>
            <a:pPr algn="l"/>
            <a:endParaRPr lang="en-GB" sz="13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algn="l"/>
            <a:endParaRPr lang="en-GB" sz="14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algn="l"/>
            <a:endParaRPr lang="en-GB" sz="1400" i="1" dirty="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32911" y="1584114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73740" y="98812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304903" y="1455327"/>
            <a:ext cx="1761260" cy="52582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Level 1/ 2 Hospitality and Catering Award</a:t>
            </a:r>
            <a:endParaRPr lang="en-GB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Food Preparation and Nutrition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2"/>
            <a:ext cx="1938527" cy="571080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693FB6-57DC-49E3-8FE3-577D00E6B81C}"/>
              </a:ext>
            </a:extLst>
          </p:cNvPr>
          <p:cNvSpPr txBox="1"/>
          <p:nvPr/>
        </p:nvSpPr>
        <p:spPr>
          <a:xfrm>
            <a:off x="90873" y="2646647"/>
            <a:ext cx="1806082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Brilliant Breakfasts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Preparing to cook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dirty="0">
                <a:cs typeface="Calibri"/>
              </a:rPr>
              <a:t>Eatwell Guide and balancing meals</a:t>
            </a:r>
            <a:endParaRPr lang="en-US" sz="1200" b="1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Nutrients and their functions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Product disassembly</a:t>
            </a:r>
            <a:endParaRPr lang="en-US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The importance of breakfast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Fruit and vegetable classification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Understanding recipes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The rules of soup making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Practical tasks may include croque monsieur, scones, soup, pizza, crudites, fruit salad, crudites, smoothies, cereal bars, pastry pockets, bread rolls, </a:t>
            </a:r>
            <a:r>
              <a:rPr lang="en-US" sz="1200" dirty="0" err="1">
                <a:cs typeface="Calibri"/>
              </a:rPr>
              <a:t>savoury</a:t>
            </a:r>
            <a:r>
              <a:rPr lang="en-US" sz="1200" dirty="0">
                <a:cs typeface="Calibri"/>
              </a:rPr>
              <a:t> scones</a:t>
            </a:r>
            <a:endParaRPr lang="en-US" sz="1200" dirty="0">
              <a:ea typeface="Calibri"/>
              <a:cs typeface="Calibri"/>
            </a:endParaRPr>
          </a:p>
          <a:p>
            <a:endParaRPr lang="en-US" sz="1200" dirty="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364951-3D39-4796-9770-8E968BA09F79}"/>
              </a:ext>
            </a:extLst>
          </p:cNvPr>
          <p:cNvSpPr txBox="1"/>
          <p:nvPr/>
        </p:nvSpPr>
        <p:spPr>
          <a:xfrm>
            <a:off x="1569620" y="2405270"/>
            <a:ext cx="1911667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100" dirty="0"/>
              <a:t>Food safety and hygiene/ key temperatures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Food poisoning</a:t>
            </a:r>
            <a:endParaRPr lang="en-US" sz="11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/>
              <a:t>The function of ingredients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The effects of heat on food: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 err="1">
                <a:cs typeface="Calibri"/>
              </a:rPr>
              <a:t>Gelatinisation</a:t>
            </a:r>
            <a:r>
              <a:rPr lang="en-US" sz="1100" dirty="0">
                <a:cs typeface="Calibri"/>
              </a:rPr>
              <a:t> 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 err="1">
                <a:cs typeface="Calibri"/>
              </a:rPr>
              <a:t>Dextrinisation</a:t>
            </a:r>
            <a:r>
              <a:rPr lang="en-US" sz="1100" dirty="0">
                <a:cs typeface="Calibri"/>
              </a:rPr>
              <a:t> 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>
                <a:cs typeface="Calibri"/>
              </a:rPr>
              <a:t>Coagulation </a:t>
            </a:r>
            <a:endParaRPr lang="en-US" sz="11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The body of nutrition- excess and deficiency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Raising agents: fruit muffins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Factors affecting food choice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Practical tasks may include focaccia, peach cobbler, loaded potato skins, coconut and chickpea curry</a:t>
            </a:r>
            <a:r>
              <a:rPr lang="en-US" sz="1100" dirty="0">
                <a:ea typeface="Calibri"/>
                <a:cs typeface="Calibri"/>
              </a:rPr>
              <a:t>, </a:t>
            </a:r>
            <a:r>
              <a:rPr lang="en-US" sz="1100" dirty="0" err="1">
                <a:ea typeface="Calibri"/>
                <a:cs typeface="Calibri"/>
              </a:rPr>
              <a:t>chilli</a:t>
            </a:r>
            <a:r>
              <a:rPr lang="en-US" sz="1100" dirty="0">
                <a:ea typeface="Calibri"/>
                <a:cs typeface="Calibri"/>
              </a:rPr>
              <a:t> con carne, marble pear tray bake, sizzling stir fry, calzone, fish finger sandwich and tuna pasta bake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A08FCD1-E225-4FCC-B1CB-F998535BAA0A}"/>
              </a:ext>
            </a:extLst>
          </p:cNvPr>
          <p:cNvSpPr txBox="1">
            <a:spLocks/>
          </p:cNvSpPr>
          <p:nvPr/>
        </p:nvSpPr>
        <p:spPr>
          <a:xfrm>
            <a:off x="7065371" y="986589"/>
            <a:ext cx="2030499" cy="5728554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Level 1/ 2 Hospitality and Catering Award</a:t>
            </a:r>
            <a:endParaRPr lang="en-GB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Food Preparation and Nutrition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343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4948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KS3 </a:t>
            </a:r>
            <a:r>
              <a:rPr lang="en-GB" sz="2400" b="1" i="1" dirty="0">
                <a:solidFill>
                  <a:prstClr val="black"/>
                </a:solidFill>
              </a:rPr>
              <a:t>Design - Make - Evaluate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Graphic Design &amp; Packaging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Isometric drawing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Nets &amp; net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3d modelling – by hand and using </a:t>
            </a:r>
            <a:r>
              <a:rPr lang="en-GB" sz="1200" dirty="0" err="1">
                <a:solidFill>
                  <a:schemeClr val="tx1"/>
                </a:solidFill>
              </a:rPr>
              <a:t>Tinkercad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CAD – 2d </a:t>
            </a:r>
            <a:r>
              <a:rPr lang="en-GB" sz="1200" dirty="0" err="1">
                <a:solidFill>
                  <a:schemeClr val="tx1"/>
                </a:solidFill>
              </a:rPr>
              <a:t>DesignTools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Collectible Toy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Pocket Torch</a:t>
            </a:r>
          </a:p>
          <a:p>
            <a:r>
              <a:rPr lang="en-GB" sz="1200" b="1" dirty="0">
                <a:solidFill>
                  <a:schemeClr val="tx1"/>
                </a:solidFill>
              </a:rPr>
              <a:t>Tangram, puzzle &amp; box</a:t>
            </a:r>
          </a:p>
          <a:p>
            <a:r>
              <a:rPr lang="en-GB" sz="1200" dirty="0">
                <a:solidFill>
                  <a:schemeClr val="tx1"/>
                </a:solidFill>
              </a:rPr>
              <a:t>CAM – 3dPrinting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Technical drawing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CAM – Laser Cutter</a:t>
            </a:r>
          </a:p>
          <a:p>
            <a:r>
              <a:rPr lang="en-GB" sz="1200" dirty="0">
                <a:solidFill>
                  <a:schemeClr val="tx1"/>
                </a:solidFill>
              </a:rPr>
              <a:t>Safety &amp; Quality Standards</a:t>
            </a:r>
          </a:p>
          <a:p>
            <a:r>
              <a:rPr lang="en-GB" sz="1200" dirty="0">
                <a:solidFill>
                  <a:schemeClr val="tx1"/>
                </a:solidFill>
              </a:rPr>
              <a:t>Health &amp; Safety</a:t>
            </a:r>
          </a:p>
          <a:p>
            <a:r>
              <a:rPr lang="en-GB" sz="1200" dirty="0">
                <a:solidFill>
                  <a:schemeClr val="tx1"/>
                </a:solidFill>
              </a:rPr>
              <a:t>Practical skills in Wood</a:t>
            </a: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Inclusive Design</a:t>
            </a:r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 Challenges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User-Centred design</a:t>
            </a:r>
          </a:p>
          <a:p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Designing Our Tomorrow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Iterative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3d modelling</a:t>
            </a:r>
          </a:p>
          <a:p>
            <a:endParaRPr lang="en-GB" sz="1200" dirty="0">
              <a:solidFill>
                <a:prstClr val="black"/>
              </a:solidFill>
              <a:cs typeface="Segoe UI" panose="020B0502040204020203" pitchFamily="34" charset="0"/>
            </a:endParaRPr>
          </a:p>
          <a:p>
            <a:r>
              <a:rPr lang="en-GB" sz="1200" b="1" dirty="0" err="1">
                <a:solidFill>
                  <a:prstClr val="black"/>
                </a:solidFill>
                <a:cs typeface="Segoe UI" panose="020B0502040204020203" pitchFamily="34" charset="0"/>
              </a:rPr>
              <a:t>Moodlight</a:t>
            </a:r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 project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Electronics and soldering skills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Sensors &amp; components</a:t>
            </a:r>
          </a:p>
          <a:p>
            <a:r>
              <a:rPr lang="en-GB" sz="1200" dirty="0">
                <a:solidFill>
                  <a:schemeClr val="tx1"/>
                </a:solidFill>
              </a:rPr>
              <a:t>Design Movements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Vacuum forming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Polymers - thermoplastics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Laser cutting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Oblique drawing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Tools &amp; machinery</a:t>
            </a: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680080" cy="48454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Option Choices Taster Mini projects (Coffee Shop theme):</a:t>
            </a:r>
            <a:endParaRPr lang="en-GB" sz="12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>
                <a:solidFill>
                  <a:schemeClr val="tx1"/>
                </a:solidFill>
                <a:cs typeface="Segoe UI" panose="020B0502040204020203" pitchFamily="34" charset="0"/>
              </a:rPr>
              <a:t>Graphic </a:t>
            </a: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Communication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Constructing the Built Environment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Engineering Products / Design &amp;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Hospitality &amp; Catering / Food &amp; Nutrition</a:t>
            </a:r>
          </a:p>
          <a:p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‘Mini NEA’ project on Sustainable Living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Designing for a client / stakeholders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CAD modelling – SketchUp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Orthographic scale drawings and plans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2-point Perspective drawing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Scale architectural planning &amp; modelling</a:t>
            </a:r>
          </a:p>
          <a:p>
            <a:endParaRPr lang="en-GB" sz="1400" dirty="0">
              <a:solidFill>
                <a:prstClr val="black"/>
              </a:solidFill>
              <a:cs typeface="Segoe UI" panose="020B0502040204020203" pitchFamily="34" charset="0"/>
            </a:endParaRPr>
          </a:p>
          <a:p>
            <a:endParaRPr lang="en-GB" sz="1400" i="1" dirty="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20499" y="1426930"/>
            <a:ext cx="1944950" cy="527240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KS4 Options Curriculum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2"/>
            <a:ext cx="1938527" cy="571080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KS4 Options Curriculum</a:t>
            </a:r>
          </a:p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59016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505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Hospitality &amp; Catering KS4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20499" y="1426930"/>
            <a:ext cx="1944950" cy="528908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b="1" dirty="0">
                <a:solidFill>
                  <a:schemeClr val="bg1"/>
                </a:solidFill>
              </a:rPr>
              <a:t>1.1. Hospitality and catering provision:</a:t>
            </a:r>
            <a:endParaRPr lang="en-GB" sz="1200" b="1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Providers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Working in H&amp;C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Working conditions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Factors for success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1.2. How hospitality and catering provisions operate</a:t>
            </a: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: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Front and back of house operations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Customer requirements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Special requirements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1.3. Health and safety in hospitality and catering: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H&amp;S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Food safety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1.4 Food safety in H&amp;C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Causes of ill health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Symptoms and signs</a:t>
            </a:r>
            <a:endParaRPr lang="en-GB" sz="1200" dirty="0">
              <a:solidFill>
                <a:schemeClr val="bg1"/>
              </a:solidFill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Control measures</a:t>
            </a:r>
            <a:endParaRPr lang="en-GB" sz="1200" dirty="0">
              <a:solidFill>
                <a:schemeClr val="bg1"/>
              </a:solidFill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The EHO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L</a:t>
            </a:r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evel 2 Food safety certificate</a:t>
            </a:r>
          </a:p>
          <a:p>
            <a:pPr algn="l"/>
            <a:r>
              <a:rPr lang="en-GB" sz="1200" i="1" dirty="0">
                <a:solidFill>
                  <a:schemeClr val="bg1"/>
                </a:solidFill>
              </a:rPr>
              <a:t>Unit 1: On-Screen Exam mock</a:t>
            </a:r>
            <a:endParaRPr lang="en-GB" sz="1200" i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180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1"/>
            <a:ext cx="2076475" cy="573262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bg1"/>
                </a:solidFill>
              </a:rPr>
              <a:t>2.1.  The importance of nutrition: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Nutrients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Ages and stages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Impact of cooking methods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cs typeface="Calibri"/>
              </a:rPr>
              <a:t>2.2. Menu planning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Factors to consider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Environmental considerations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Customer needs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Plan for production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2.3</a:t>
            </a:r>
            <a:r>
              <a:rPr lang="en-GB" sz="1200" dirty="0">
                <a:solidFill>
                  <a:schemeClr val="bg1"/>
                </a:solidFill>
                <a:cs typeface="Calibri"/>
              </a:rPr>
              <a:t>. Skills and techniques of preparation, cooking and presenting dishes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How to prepare and make dishes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Presentation techniques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Food safety practices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2.4. Evaluating cooking skills: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Reviewing of dishes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Reviewing own performance</a:t>
            </a:r>
          </a:p>
          <a:p>
            <a:pPr algn="l"/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 algn="l"/>
            <a:r>
              <a:rPr lang="en-GB" sz="1200" dirty="0">
                <a:solidFill>
                  <a:schemeClr val="bg1"/>
                </a:solidFill>
                <a:cs typeface="Calibri"/>
              </a:rPr>
              <a:t>U</a:t>
            </a:r>
            <a:r>
              <a:rPr lang="en-GB" sz="1200" i="1" dirty="0">
                <a:solidFill>
                  <a:schemeClr val="bg1"/>
                </a:solidFill>
                <a:cs typeface="Calibri"/>
              </a:rPr>
              <a:t>nit 2: Controlled Assessment</a:t>
            </a:r>
            <a:endParaRPr lang="en-GB" sz="1200" i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Revision/ revisit theory</a:t>
            </a:r>
          </a:p>
          <a:p>
            <a:pPr algn="l"/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Unit 1: On-screen exam</a:t>
            </a: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3462574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819" y="30488"/>
            <a:ext cx="4053729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Construction &amp;</a:t>
            </a:r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Built Environment KS4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714480"/>
            <a:ext cx="1673200" cy="39848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406505" y="1883608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348880"/>
            <a:ext cx="1680080" cy="43504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</p:txBody>
      </p:sp>
      <p:sp>
        <p:nvSpPr>
          <p:cNvPr id="17" name="Horizontal Scroll 16"/>
          <p:cNvSpPr/>
          <p:nvPr/>
        </p:nvSpPr>
        <p:spPr>
          <a:xfrm>
            <a:off x="2013892" y="1529854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426930"/>
            <a:ext cx="1788248" cy="527240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  <a:ea typeface="Calibri" panose="020F0502020204030204" pitchFamily="34" charset="0"/>
                <a:cs typeface="Times New Roman"/>
              </a:rPr>
              <a:t>Health &amp; Safety Tools and machinery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  <a:ea typeface="Calibri" panose="020F0502020204030204" pitchFamily="34" charset="0"/>
                <a:cs typeface="Times New Roman"/>
              </a:rPr>
              <a:t>Skills board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Sign Design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Toy boat – hand tools and machinery</a:t>
            </a: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Making a frame using wood joints – Puck game</a:t>
            </a:r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Planning Construction Projects</a:t>
            </a:r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prstClr val="white"/>
                </a:solidFill>
                <a:ea typeface="Calibri" panose="020F0502020204030204" pitchFamily="34" charset="0"/>
                <a:cs typeface="Times New Roman"/>
              </a:rPr>
              <a:t>Unit </a:t>
            </a:r>
            <a:r>
              <a:rPr lang="en-GB" sz="1200" dirty="0">
                <a:solidFill>
                  <a:prstClr val="white"/>
                </a:solidFill>
                <a:cs typeface="Times New Roman"/>
              </a:rPr>
              <a:t>1 Introduction to the Built Environment – Knowledge &amp; Understanding</a:t>
            </a:r>
          </a:p>
          <a:p>
            <a:pPr>
              <a:lnSpc>
                <a:spcPct val="115000"/>
              </a:lnSpc>
            </a:pPr>
            <a:endParaRPr lang="en-GB" sz="1200" dirty="0">
              <a:solidFill>
                <a:prstClr val="white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1200" dirty="0">
                <a:solidFill>
                  <a:schemeClr val="bg1"/>
                </a:solidFill>
              </a:rPr>
              <a:t>Unit 3: Constructing the Built Environment – Introduction to Controlled Assessment</a:t>
            </a:r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19384" y="983438"/>
            <a:ext cx="1938527" cy="57159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Developing Construction Projects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Construction tasks in wood, painting &amp; decorating and tiling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Unit </a:t>
            </a:r>
            <a:r>
              <a:rPr lang="en-GB" sz="1100" dirty="0">
                <a:solidFill>
                  <a:prstClr val="white"/>
                </a:solidFill>
                <a:cs typeface="Times New Roman" panose="02020603050405020304" pitchFamily="18" charset="0"/>
              </a:rPr>
              <a:t>1 Introduction to the Built Environment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November Mock Exam – half paper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Controlled Assessment Unit 3:</a:t>
            </a:r>
          </a:p>
          <a:p>
            <a:pPr>
              <a:lnSpc>
                <a:spcPct val="115000"/>
              </a:lnSpc>
            </a:pPr>
            <a:r>
              <a:rPr lang="en-GB" sz="1100" dirty="0" err="1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Practicals</a:t>
            </a: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and paperwork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cs typeface="Times New Roman" panose="02020603050405020304" pitchFamily="18" charset="0"/>
              </a:rPr>
              <a:t>February Mock Exam – full paper – online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 lvl="0">
              <a:lnSpc>
                <a:spcPct val="114999"/>
              </a:lnSpc>
              <a:defRPr/>
            </a:pPr>
            <a:r>
              <a:rPr lang="en-GB" sz="1100" b="1" dirty="0">
                <a:solidFill>
                  <a:prstClr val="white"/>
                </a:solidFill>
                <a:ea typeface="Calibri" panose="020F0502020204030204" pitchFamily="34" charset="0"/>
                <a:cs typeface="Calibri"/>
              </a:rPr>
              <a:t>NEA Coursework Submission</a:t>
            </a:r>
          </a:p>
          <a:p>
            <a:pPr lvl="0">
              <a:lnSpc>
                <a:spcPct val="114999"/>
              </a:lnSpc>
              <a:defRPr/>
            </a:pPr>
            <a:endParaRPr lang="en-GB" sz="11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 Revision</a:t>
            </a: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b="1" dirty="0">
                <a:solidFill>
                  <a:prstClr val="white"/>
                </a:solidFill>
                <a:ea typeface="Calibri" panose="020F0502020204030204" pitchFamily="34" charset="0"/>
                <a:cs typeface="Calibri"/>
              </a:rPr>
              <a:t>Written Examination</a:t>
            </a: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235821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505661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Graphic Communication </a:t>
            </a:r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KS4</a:t>
            </a: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376130"/>
            <a:ext cx="1788248" cy="528908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18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7"/>
            <a:ext cx="2024791" cy="571824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18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8CE132-9C48-7B68-2F66-A078812C59DC}"/>
              </a:ext>
            </a:extLst>
          </p:cNvPr>
          <p:cNvSpPr txBox="1"/>
          <p:nvPr/>
        </p:nvSpPr>
        <p:spPr>
          <a:xfrm>
            <a:off x="5354411" y="1394985"/>
            <a:ext cx="1468109" cy="572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Introduction: Learn elements of Graphic Design, key terms, tools and digital skills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*Design Analysis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*Logo design on Procreate</a:t>
            </a:r>
          </a:p>
          <a:p>
            <a:r>
              <a:rPr lang="en-GB" sz="1200" dirty="0">
                <a:solidFill>
                  <a:schemeClr val="bg1"/>
                </a:solidFill>
              </a:rPr>
              <a:t>*Typography design on Illustrator</a:t>
            </a:r>
          </a:p>
          <a:p>
            <a:r>
              <a:rPr lang="en-GB" sz="1200" dirty="0">
                <a:solidFill>
                  <a:schemeClr val="bg1"/>
                </a:solidFill>
              </a:rPr>
              <a:t>*Product Promotion on Photoshop</a:t>
            </a:r>
          </a:p>
          <a:p>
            <a:r>
              <a:rPr lang="en-GB" sz="1200" dirty="0">
                <a:solidFill>
                  <a:schemeClr val="bg1"/>
                </a:solidFill>
              </a:rPr>
              <a:t>*Documentation</a:t>
            </a:r>
          </a:p>
          <a:p>
            <a:r>
              <a:rPr lang="en-GB" sz="1200" dirty="0">
                <a:solidFill>
                  <a:schemeClr val="bg1"/>
                </a:solidFill>
              </a:rPr>
              <a:t>*Reflect, Refine, Review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Sustained Project: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*Investigating designers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*Experimenting with printmaking</a:t>
            </a:r>
          </a:p>
          <a:p>
            <a:r>
              <a:rPr lang="en-GB" sz="1200" dirty="0">
                <a:solidFill>
                  <a:schemeClr val="bg1"/>
                </a:solidFill>
                <a:cs typeface="Calibri"/>
              </a:rPr>
              <a:t>*Developing branding, typography &amp; imagery</a:t>
            </a:r>
          </a:p>
          <a:p>
            <a:r>
              <a:rPr lang="en-GB" sz="1200" dirty="0">
                <a:solidFill>
                  <a:schemeClr val="bg1"/>
                </a:solidFill>
                <a:cs typeface="Calibri"/>
              </a:rPr>
              <a:t>*Planning for digital design</a:t>
            </a:r>
          </a:p>
          <a:p>
            <a:pPr>
              <a:lnSpc>
                <a:spcPct val="115000"/>
              </a:lnSpc>
            </a:pP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8C8B4E-607E-76CB-6EE7-4ECA9C5136A1}"/>
              </a:ext>
            </a:extLst>
          </p:cNvPr>
          <p:cNvSpPr txBox="1"/>
          <p:nvPr/>
        </p:nvSpPr>
        <p:spPr>
          <a:xfrm>
            <a:off x="7162447" y="1127115"/>
            <a:ext cx="15651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Mock Exam Preparation: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*Further develop branding, typography &amp;  imagery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*Final Design Plan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Mock exam: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*Create final </a:t>
            </a:r>
            <a:r>
              <a:rPr lang="en-GB" sz="1200">
                <a:solidFill>
                  <a:schemeClr val="bg1"/>
                </a:solidFill>
              </a:rPr>
              <a:t>pieces:</a:t>
            </a:r>
          </a:p>
          <a:p>
            <a:r>
              <a:rPr lang="en-GB" sz="1200">
                <a:solidFill>
                  <a:schemeClr val="bg1"/>
                </a:solidFill>
              </a:rPr>
              <a:t> </a:t>
            </a:r>
            <a:r>
              <a:rPr lang="en-GB" sz="1200" dirty="0">
                <a:solidFill>
                  <a:schemeClr val="bg1"/>
                </a:solidFill>
              </a:rPr>
              <a:t>5 hours + lesson time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*Final evaluation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Real Controlled Assessment Preparation: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10 weeks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*Research</a:t>
            </a:r>
          </a:p>
          <a:p>
            <a:r>
              <a:rPr lang="en-GB" sz="1200" dirty="0">
                <a:solidFill>
                  <a:schemeClr val="bg1"/>
                </a:solidFill>
              </a:rPr>
              <a:t>*Experimentation</a:t>
            </a:r>
          </a:p>
          <a:p>
            <a:r>
              <a:rPr lang="en-GB" sz="1200" dirty="0">
                <a:solidFill>
                  <a:schemeClr val="bg1"/>
                </a:solidFill>
              </a:rPr>
              <a:t>*Documentation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Final Controlled Assessment: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2 days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Portfolio presentation &amp; work mounted on boards ready for external moderation</a:t>
            </a:r>
            <a:endParaRPr lang="en-GB" sz="12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71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40157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Design &amp; Technology GCSE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426930"/>
            <a:ext cx="1788248" cy="527240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contexts, briefs 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&amp; specification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User &amp; Stakeholder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&amp; requirements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Iterative Design Challenges: Practical &amp; Design tasks – mini projects: marble run; model boat; flatpack chair – group &amp; individual tasks.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CAD-CAM skills –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ProCreate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TinkerCad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Techsoft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2dDesignTools, 3d-printing &amp; laser cutting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Mini mock NEA – responding to design contexts and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Mobile phone stand design task, iterative development &amp; prototyping. 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900" b="1" dirty="0">
                <a:solidFill>
                  <a:prstClr val="white"/>
                </a:solidFill>
                <a:latin typeface="Calibri"/>
                <a:cs typeface="Calibri"/>
              </a:rPr>
              <a:t>Workshop  processes using Acrylic and production aids, hand tools and machinery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Skills development tasks – sketching &amp; modelling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900" b="1" dirty="0">
                <a:solidFill>
                  <a:prstClr val="white"/>
                </a:solidFill>
                <a:latin typeface="Calibri"/>
                <a:cs typeface="Calibri"/>
              </a:rPr>
              <a:t>CAD/CAM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Product Analysis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influences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Materials, manufacturing &amp; technologies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NEA Coursework begins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8"/>
            <a:ext cx="1938527" cy="571590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contexts, brief 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&amp; specification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000" b="1" dirty="0">
                <a:solidFill>
                  <a:prstClr val="white"/>
                </a:solidFill>
                <a:latin typeface="Calibri"/>
                <a:ea typeface="+mn-lt"/>
                <a:cs typeface="Calibri"/>
              </a:rPr>
              <a:t>E</a:t>
            </a:r>
            <a:r>
              <a:rPr kumimoji="0" lang="en-GB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xploring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 Primary User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000" b="1" dirty="0">
                <a:solidFill>
                  <a:prstClr val="white"/>
                </a:solidFill>
                <a:latin typeface="Calibri"/>
                <a:ea typeface="+mn-lt"/>
                <a:cs typeface="Calibri"/>
              </a:rPr>
              <a:t>Initial ideas and idea development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Developing, modelling &amp; Presenting Designs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Generate &amp; Test Design Proposals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Engineering Drawing Techniques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Computer Aided Design (CAD) and Computer Aided Manufacture (CAM)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999"/>
              </a:lnSpc>
              <a:defRPr/>
            </a:pPr>
            <a:r>
              <a:rPr lang="en-GB" sz="1000" b="1" dirty="0">
                <a:solidFill>
                  <a:prstClr val="white"/>
                </a:solidFill>
                <a:ea typeface="+mn-lt"/>
                <a:cs typeface="Calibri"/>
              </a:rPr>
              <a:t>November Mock Exam – half paper – 1 hour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3D Design Realisation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February Mock Exam – full paper – 2 hours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Evaluating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NEA Coursework Submission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Written Examination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31109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6579F2D35D7846BF304FD1191202CE" ma:contentTypeVersion="19" ma:contentTypeDescription="Create a new document." ma:contentTypeScope="" ma:versionID="7f382820382d4558b35c27bbbeffc107">
  <xsd:schema xmlns:xsd="http://www.w3.org/2001/XMLSchema" xmlns:xs="http://www.w3.org/2001/XMLSchema" xmlns:p="http://schemas.microsoft.com/office/2006/metadata/properties" xmlns:ns2="9da7815e-6224-41a2-8179-fbc5bdcec2cb" xmlns:ns3="f9e43229-532f-418d-917a-3b1e60951840" xmlns:ns4="05f361ec-642c-42da-9b0c-7151ab1ec790" targetNamespace="http://schemas.microsoft.com/office/2006/metadata/properties" ma:root="true" ma:fieldsID="6730026e28ecf4dbb3083a7521dca166" ns2:_="" ns3:_="" ns4:_="">
    <xsd:import namespace="9da7815e-6224-41a2-8179-fbc5bdcec2cb"/>
    <xsd:import namespace="f9e43229-532f-418d-917a-3b1e60951840"/>
    <xsd:import namespace="05f361ec-642c-42da-9b0c-7151ab1ec790"/>
    <xsd:element name="properties">
      <xsd:complexType>
        <xsd:sequence>
          <xsd:element name="documentManagement">
            <xsd:complexType>
              <xsd:all>
                <xsd:element ref="ns2:l6221dbcf1b24d8983da1c7d4acfb9aa" minOccurs="0"/>
                <xsd:element ref="ns2:TaxCatchAll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7815e-6224-41a2-8179-fbc5bdcec2cb" elementFormDefault="qualified">
    <xsd:import namespace="http://schemas.microsoft.com/office/2006/documentManagement/types"/>
    <xsd:import namespace="http://schemas.microsoft.com/office/infopath/2007/PartnerControls"/>
    <xsd:element name="l6221dbcf1b24d8983da1c7d4acfb9aa" ma:index="9" nillable="true" ma:taxonomy="true" ma:internalName="l6221dbcf1b24d8983da1c7d4acfb9aa" ma:taxonomyFieldName="Document_x0020_Category" ma:displayName="Document Category" ma:fieldId="{56221dbc-f1b2-4d89-83da-1c7d4acfb9aa}" ma:sspId="755c0e60-3cfb-4199-92cf-3a58c40b78d9" ma:termSetId="661e7864-180b-417f-bce2-625c5702c5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a470b94-4fdf-430d-b91a-1b3064b39b9f}" ma:internalName="TaxCatchAll" ma:showField="CatchAllData" ma:web="9da7815e-6224-41a2-8179-fbc5bdcec2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43229-532f-418d-917a-3b1e609518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55c0e60-3cfb-4199-92cf-3a58c40b7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361ec-642c-42da-9b0c-7151ab1ec79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6221dbcf1b24d8983da1c7d4acfb9aa xmlns="9da7815e-6224-41a2-8179-fbc5bdcec2cb">
      <Terms xmlns="http://schemas.microsoft.com/office/infopath/2007/PartnerControls"/>
    </l6221dbcf1b24d8983da1c7d4acfb9aa>
    <TaxCatchAll xmlns="9da7815e-6224-41a2-8179-fbc5bdcec2cb" xsi:nil="true"/>
    <MediaLengthInSeconds xmlns="f9e43229-532f-418d-917a-3b1e60951840" xsi:nil="true"/>
    <SharedWithUsers xmlns="05f361ec-642c-42da-9b0c-7151ab1ec790">
      <UserInfo>
        <DisplayName/>
        <AccountId xsi:nil="true"/>
        <AccountType/>
      </UserInfo>
    </SharedWithUsers>
    <lcf76f155ced4ddcb4097134ff3c332f xmlns="f9e43229-532f-418d-917a-3b1e6095184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C196B1C-FC48-4E86-8693-3E65A2448770}">
  <ds:schemaRefs>
    <ds:schemaRef ds:uri="05f361ec-642c-42da-9b0c-7151ab1ec790"/>
    <ds:schemaRef ds:uri="9da7815e-6224-41a2-8179-fbc5bdcec2cb"/>
    <ds:schemaRef ds:uri="f9e43229-532f-418d-917a-3b1e609518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152230F-9070-43C9-BEBC-938907E8CE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EC9C11-ECBC-4C6A-BF93-5B8D6D03ECEE}">
  <ds:schemaRefs>
    <ds:schemaRef ds:uri="9da7815e-6224-41a2-8179-fbc5bdcec2cb"/>
    <ds:schemaRef ds:uri="http://www.w3.org/XML/1998/namespace"/>
    <ds:schemaRef ds:uri="f9e43229-532f-418d-917a-3b1e60951840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5f361ec-642c-42da-9b0c-7151ab1ec790"/>
    <ds:schemaRef ds:uri="http://schemas.microsoft.com/office/2006/metadata/properties"/>
    <ds:schemaRef ds:uri="http://purl.org/dc/terms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1175</Words>
  <Application>Microsoft Office PowerPoint</Application>
  <PresentationFormat>On-screen Show (4:3)</PresentationFormat>
  <Paragraphs>328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Ken Stimpson Community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Listening &amp; Reading (Receptive Language)</dc:title>
  <dc:creator>Ken Stimpson Community School</dc:creator>
  <cp:lastModifiedBy>Robert George</cp:lastModifiedBy>
  <cp:revision>226</cp:revision>
  <cp:lastPrinted>2020-02-10T11:42:57Z</cp:lastPrinted>
  <dcterms:created xsi:type="dcterms:W3CDTF">2015-03-10T14:28:31Z</dcterms:created>
  <dcterms:modified xsi:type="dcterms:W3CDTF">2026-03-11T12:37:53Z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0x010100B26579F2D35D7846BF304FD1191202CE</vt:lpwstr>
  </property>
  <property fmtid="{D5CDD505-2E9C-101B-9397-08002B2CF9AE}" pid="3" name="Staff Category">
    <vt:lpwstr/>
  </property>
  <property fmtid="{D5CDD505-2E9C-101B-9397-08002B2CF9AE}" pid="4" name="ExamBoard">
    <vt:lpwstr/>
  </property>
  <property fmtid="{D5CDD505-2E9C-101B-9397-08002B2CF9AE}" pid="5" name="Topic">
    <vt:lpwstr/>
  </property>
  <property fmtid="{D5CDD505-2E9C-101B-9397-08002B2CF9AE}" pid="6" name="Resource Category">
    <vt:lpwstr/>
  </property>
  <property fmtid="{D5CDD505-2E9C-101B-9397-08002B2CF9AE}" pid="7" name="Term">
    <vt:lpwstr/>
  </property>
  <property fmtid="{D5CDD505-2E9C-101B-9397-08002B2CF9AE}" pid="8" name="Week">
    <vt:lpwstr/>
  </property>
  <property fmtid="{D5CDD505-2E9C-101B-9397-08002B2CF9AE}" pid="9" name="xd_ProgID">
    <vt:lpwstr/>
  </property>
  <property fmtid="{D5CDD505-2E9C-101B-9397-08002B2CF9AE}" pid="10" name="CurriculumSubject">
    <vt:lpwstr>Design and Technology</vt:lpwstr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  <property fmtid="{D5CDD505-2E9C-101B-9397-08002B2CF9AE}" pid="14" name="xd_Signature">
    <vt:bool>false</vt:bool>
  </property>
  <property fmtid="{D5CDD505-2E9C-101B-9397-08002B2CF9AE}" pid="15" name="Document Category">
    <vt:lpwstr/>
  </property>
  <property fmtid="{D5CDD505-2E9C-101B-9397-08002B2CF9AE}" pid="16" name="MediaServiceImageTags">
    <vt:lpwstr/>
  </property>
</Properties>
</file>