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9926638" cy="14355763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B800"/>
    <a:srgbClr val="00B0F0"/>
    <a:srgbClr val="2CB22C"/>
    <a:srgbClr val="00CC00"/>
    <a:srgbClr val="00FFCC"/>
    <a:srgbClr val="00B050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A3072-8B1B-478D-AF7E-AB57389AC315}" v="297" dt="2024-09-12T15:35:37.369"/>
    <p1510:client id="{6F20968A-44D4-4DFB-800E-83AF2CD15D36}" v="196" dt="2024-09-13T11:15:30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2778" y="120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2" y="6908125"/>
            <a:ext cx="7942238" cy="5652309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7172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7" y="13637172"/>
            <a:ext cx="4302625" cy="718592"/>
          </a:xfrm>
          <a:prstGeom prst="rect">
            <a:avLst/>
          </a:prstGeom>
        </p:spPr>
        <p:txBody>
          <a:bodyPr vert="horz" wrap="square" lIns="132752" tIns="66377" rIns="132752" bIns="66377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511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8606" indent="-41484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9395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23152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86911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50669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1442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7818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41943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700"/>
              <a:pPr eaLnBrk="1" hangingPunct="1"/>
              <a:t>1</a:t>
            </a:fld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71401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jpeg"/><Relationship Id="rId55" Type="http://schemas.openxmlformats.org/officeDocument/2006/relationships/image" Target="../media/image53.jpeg"/><Relationship Id="rId63" Type="http://schemas.openxmlformats.org/officeDocument/2006/relationships/image" Target="../media/image6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53" Type="http://schemas.openxmlformats.org/officeDocument/2006/relationships/image" Target="../media/image51.jpeg"/><Relationship Id="rId58" Type="http://schemas.openxmlformats.org/officeDocument/2006/relationships/image" Target="../media/image56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jpe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jpeg"/><Relationship Id="rId60" Type="http://schemas.openxmlformats.org/officeDocument/2006/relationships/image" Target="../media/image5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Rectangle 617">
            <a:extLst>
              <a:ext uri="{FF2B5EF4-FFF2-40B4-BE49-F238E27FC236}">
                <a16:creationId xmlns:a16="http://schemas.microsoft.com/office/drawing/2014/main" id="{25B958A3-5139-40F6-A814-D849C98A3886}"/>
              </a:ext>
            </a:extLst>
          </p:cNvPr>
          <p:cNvSpPr/>
          <p:nvPr/>
        </p:nvSpPr>
        <p:spPr>
          <a:xfrm flipH="1">
            <a:off x="5577277" y="11088292"/>
            <a:ext cx="2508938" cy="6089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28" name="Block Arc 427">
            <a:extLst>
              <a:ext uri="{FF2B5EF4-FFF2-40B4-BE49-F238E27FC236}">
                <a16:creationId xmlns:a16="http://schemas.microsoft.com/office/drawing/2014/main" id="{4070E72E-5E65-4730-A704-68D2556D3E41}"/>
              </a:ext>
            </a:extLst>
          </p:cNvPr>
          <p:cNvSpPr/>
          <p:nvPr/>
        </p:nvSpPr>
        <p:spPr>
          <a:xfrm rot="5400000" flipH="1">
            <a:off x="6900513" y="2462014"/>
            <a:ext cx="2692539" cy="2785011"/>
          </a:xfrm>
          <a:prstGeom prst="blockArc">
            <a:avLst>
              <a:gd name="adj1" fmla="val 9690002"/>
              <a:gd name="adj2" fmla="val 21436589"/>
              <a:gd name="adj3" fmla="val 212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5879347" y="15492678"/>
            <a:ext cx="2463801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F920D980-E65A-4EA3-962E-6D78BDFDE25F}"/>
              </a:ext>
            </a:extLst>
          </p:cNvPr>
          <p:cNvSpPr/>
          <p:nvPr/>
        </p:nvSpPr>
        <p:spPr>
          <a:xfrm>
            <a:off x="2264628" y="15488117"/>
            <a:ext cx="3686727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/>
          </a:p>
        </p:txBody>
      </p:sp>
      <p:pic>
        <p:nvPicPr>
          <p:cNvPr id="2090" name="Picture 76">
            <a:extLst>
              <a:ext uri="{FF2B5EF4-FFF2-40B4-BE49-F238E27FC236}">
                <a16:creationId xmlns:a16="http://schemas.microsoft.com/office/drawing/2014/main" id="{F1418510-3B9F-4401-BDD2-9550DE91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6136" y="7852982"/>
            <a:ext cx="506928" cy="64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BB622F1C-D31E-407E-9F6A-B208A61F51FA}"/>
              </a:ext>
            </a:extLst>
          </p:cNvPr>
          <p:cNvSpPr/>
          <p:nvPr/>
        </p:nvSpPr>
        <p:spPr>
          <a:xfrm rot="16200000">
            <a:off x="781844" y="13646944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6488907" y="11419681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ECA8C3-E131-4CBF-B2A1-067B9E4A54EE}"/>
              </a:ext>
            </a:extLst>
          </p:cNvPr>
          <p:cNvSpPr/>
          <p:nvPr/>
        </p:nvSpPr>
        <p:spPr>
          <a:xfrm>
            <a:off x="2166938" y="13357225"/>
            <a:ext cx="5842000" cy="622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2068513" y="11107070"/>
            <a:ext cx="5929312" cy="590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714376" y="92884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6455568" y="7004844"/>
            <a:ext cx="2846387" cy="239712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1913845" y="9005677"/>
            <a:ext cx="6076836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114550" y="6788150"/>
            <a:ext cx="3688102" cy="6508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A755F79A-F3A5-45E3-A18E-E36DAA9B88AB}"/>
              </a:ext>
            </a:extLst>
          </p:cNvPr>
          <p:cNvSpPr/>
          <p:nvPr/>
        </p:nvSpPr>
        <p:spPr>
          <a:xfrm rot="16200000">
            <a:off x="712630" y="4849180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922B49D-03C0-4CD9-AA50-3CF90A3BB778}"/>
              </a:ext>
            </a:extLst>
          </p:cNvPr>
          <p:cNvSpPr/>
          <p:nvPr/>
        </p:nvSpPr>
        <p:spPr>
          <a:xfrm>
            <a:off x="5184943" y="4550938"/>
            <a:ext cx="3323031" cy="6429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5" b="1">
                <a:solidFill>
                  <a:schemeClr val="tx1"/>
                </a:solidFill>
                <a:latin typeface="Gill Sans MT Condensed" panose="020B0506020104020203" pitchFamily="34" charset="0"/>
              </a:rPr>
              <a:t>10) Earth’s resources</a:t>
            </a: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8125708" y="2052061"/>
            <a:ext cx="1214438" cy="130492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8256675" y="2198122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18F53E7-E98A-4C56-B607-8F909C747269}"/>
              </a:ext>
            </a:extLst>
          </p:cNvPr>
          <p:cNvSpPr/>
          <p:nvPr/>
        </p:nvSpPr>
        <p:spPr>
          <a:xfrm>
            <a:off x="8086725" y="12249150"/>
            <a:ext cx="1214438" cy="1304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431C7C59-743A-4DED-A660-D3AE8C9DC24D}"/>
              </a:ext>
            </a:extLst>
          </p:cNvPr>
          <p:cNvSpPr/>
          <p:nvPr/>
        </p:nvSpPr>
        <p:spPr>
          <a:xfrm>
            <a:off x="8253413" y="12422188"/>
            <a:ext cx="896937" cy="968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87C6CD83-74C5-41FC-ADB1-6027CAEA2A53}"/>
              </a:ext>
            </a:extLst>
          </p:cNvPr>
          <p:cNvSpPr/>
          <p:nvPr/>
        </p:nvSpPr>
        <p:spPr>
          <a:xfrm>
            <a:off x="960438" y="13181013"/>
            <a:ext cx="1214437" cy="1304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BF8211D-E385-4C59-812E-CB00CBEAC8C6}"/>
              </a:ext>
            </a:extLst>
          </p:cNvPr>
          <p:cNvSpPr/>
          <p:nvPr/>
        </p:nvSpPr>
        <p:spPr>
          <a:xfrm>
            <a:off x="1108075" y="13328650"/>
            <a:ext cx="912813" cy="100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F881C3-73C4-46D5-871A-BCDD33B3ACC5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8302180" y="2226786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50E7BA78-14E8-4F78-A332-A40282EE6B54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16" name="TextBox 54">
            <a:extLst>
              <a:ext uri="{FF2B5EF4-FFF2-40B4-BE49-F238E27FC236}">
                <a16:creationId xmlns:a16="http://schemas.microsoft.com/office/drawing/2014/main" id="{E9EF583C-BD4B-4B90-B73E-B8BFF46D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256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2117" name="TextBox 55">
            <a:extLst>
              <a:ext uri="{FF2B5EF4-FFF2-40B4-BE49-F238E27FC236}">
                <a16:creationId xmlns:a16="http://schemas.microsoft.com/office/drawing/2014/main" id="{9E3C16AD-2FD2-4D0E-9456-07B000F2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12626975"/>
            <a:ext cx="8397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C30941-522F-402D-8032-F0BDB1F5B92A}"/>
              </a:ext>
            </a:extLst>
          </p:cNvPr>
          <p:cNvGrpSpPr/>
          <p:nvPr/>
        </p:nvGrpSpPr>
        <p:grpSpPr>
          <a:xfrm>
            <a:off x="5689939" y="6437972"/>
            <a:ext cx="1214438" cy="1304925"/>
            <a:chOff x="5689939" y="6437972"/>
            <a:chExt cx="1214438" cy="13049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6FC1DE0-0836-4488-8FFE-50A4EFDFF424}"/>
                </a:ext>
              </a:extLst>
            </p:cNvPr>
            <p:cNvGrpSpPr/>
            <p:nvPr/>
          </p:nvGrpSpPr>
          <p:grpSpPr>
            <a:xfrm>
              <a:off x="5689939" y="6437972"/>
              <a:ext cx="1214438" cy="1304925"/>
              <a:chOff x="7708180" y="6394639"/>
              <a:chExt cx="1214438" cy="1304925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B57BC95-2BDF-4FD3-B557-25447E1178C4}"/>
                  </a:ext>
                </a:extLst>
              </p:cNvPr>
              <p:cNvSpPr/>
              <p:nvPr/>
            </p:nvSpPr>
            <p:spPr>
              <a:xfrm>
                <a:off x="7708180" y="6394639"/>
                <a:ext cx="1214438" cy="13049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94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55" b="1"/>
              </a:p>
            </p:txBody>
          </p:sp>
          <p:sp>
            <p:nvSpPr>
              <p:cNvPr id="2119" name="TextBox 61">
                <a:extLst>
                  <a:ext uri="{FF2B5EF4-FFF2-40B4-BE49-F238E27FC236}">
                    <a16:creationId xmlns:a16="http://schemas.microsoft.com/office/drawing/2014/main" id="{A0F2F343-B03E-4AD0-A53A-89147ED47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2018" y="6643876"/>
                <a:ext cx="841375" cy="827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4800" b="1"/>
                  <a:t>11</a:t>
                </a:r>
              </a:p>
            </p:txBody>
          </p:sp>
        </p:grp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C186E522-E931-4A53-8F65-8C52F1E20DCC}"/>
                </a:ext>
              </a:extLst>
            </p:cNvPr>
            <p:cNvSpPr/>
            <p:nvPr/>
          </p:nvSpPr>
          <p:spPr>
            <a:xfrm>
              <a:off x="5840752" y="6620534"/>
              <a:ext cx="909637" cy="920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44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5" b="1"/>
            </a:p>
          </p:txBody>
        </p:sp>
        <p:sp>
          <p:nvSpPr>
            <p:cNvPr id="2118" name="TextBox 60">
              <a:extLst>
                <a:ext uri="{FF2B5EF4-FFF2-40B4-BE49-F238E27FC236}">
                  <a16:creationId xmlns:a16="http://schemas.microsoft.com/office/drawing/2014/main" id="{96185192-33B3-4B79-8F87-FF4D456C0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6314" y="6704672"/>
              <a:ext cx="8413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YEAR</a:t>
              </a:r>
            </a:p>
          </p:txBody>
        </p:sp>
      </p:grpSp>
      <p:sp>
        <p:nvSpPr>
          <p:cNvPr id="2120" name="TextBox 62">
            <a:extLst>
              <a:ext uri="{FF2B5EF4-FFF2-40B4-BE49-F238E27FC236}">
                <a16:creationId xmlns:a16="http://schemas.microsoft.com/office/drawing/2014/main" id="{DAF2A705-A03D-4E77-AA0A-E5B5A26A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017" y="2394133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Exam &amp; Post – 16</a:t>
            </a:r>
          </a:p>
          <a:p>
            <a:pPr algn="ctr" eaLnBrk="1" hangingPunct="1"/>
            <a:r>
              <a:rPr lang="en-US" altLang="en-US" sz="1200" b="1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C1EDB00-D0EC-4C16-91FE-CFAB333FABAD}"/>
              </a:ext>
            </a:extLst>
          </p:cNvPr>
          <p:cNvSpPr/>
          <p:nvPr/>
        </p:nvSpPr>
        <p:spPr>
          <a:xfrm>
            <a:off x="2569350" y="10725616"/>
            <a:ext cx="1216025" cy="130492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93BF159-E0FC-46DF-B266-CBFE5F71C593}"/>
              </a:ext>
            </a:extLst>
          </p:cNvPr>
          <p:cNvSpPr/>
          <p:nvPr/>
        </p:nvSpPr>
        <p:spPr>
          <a:xfrm>
            <a:off x="2708804" y="10913501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23" name="TextBox 58">
            <a:extLst>
              <a:ext uri="{FF2B5EF4-FFF2-40B4-BE49-F238E27FC236}">
                <a16:creationId xmlns:a16="http://schemas.microsoft.com/office/drawing/2014/main" id="{E2BEA1AE-57EA-4B02-B205-0875D46C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505" y="109676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2124" name="TextBox 59">
            <a:extLst>
              <a:ext uri="{FF2B5EF4-FFF2-40B4-BE49-F238E27FC236}">
                <a16:creationId xmlns:a16="http://schemas.microsoft.com/office/drawing/2014/main" id="{70DA7AB8-EF3A-48B4-BC96-040EA3A0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380" y="11052535"/>
            <a:ext cx="841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D859D041-5593-4414-B63B-E09A6D0E3E09}"/>
              </a:ext>
            </a:extLst>
          </p:cNvPr>
          <p:cNvSpPr/>
          <p:nvPr/>
        </p:nvSpPr>
        <p:spPr>
          <a:xfrm>
            <a:off x="7832725" y="15109825"/>
            <a:ext cx="1214438" cy="1304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8042275" y="15332075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6D0DEDC-BDB7-4BC6-8FBB-83311C8E2AF4}"/>
              </a:ext>
            </a:extLst>
          </p:cNvPr>
          <p:cNvCxnSpPr>
            <a:cxnSpLocks/>
          </p:cNvCxnSpPr>
          <p:nvPr/>
        </p:nvCxnSpPr>
        <p:spPr>
          <a:xfrm flipV="1">
            <a:off x="877529" y="15189677"/>
            <a:ext cx="273009" cy="1639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 flipH="1">
            <a:off x="3023512" y="8752734"/>
            <a:ext cx="8859" cy="33979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8" name="TextBox 186">
            <a:extLst>
              <a:ext uri="{FF2B5EF4-FFF2-40B4-BE49-F238E27FC236}">
                <a16:creationId xmlns:a16="http://schemas.microsoft.com/office/drawing/2014/main" id="{87527D3E-5C59-4DBA-A5CB-A241D380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974" y="9645889"/>
            <a:ext cx="692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Covalent bonding</a:t>
            </a:r>
          </a:p>
        </p:txBody>
      </p:sp>
      <p:sp>
        <p:nvSpPr>
          <p:cNvPr id="2173" name="TextBox 243">
            <a:extLst>
              <a:ext uri="{FF2B5EF4-FFF2-40B4-BE49-F238E27FC236}">
                <a16:creationId xmlns:a16="http://schemas.microsoft.com/office/drawing/2014/main" id="{54A00BBF-B355-44FB-9840-D47ECD75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8691435"/>
            <a:ext cx="856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Metallic bonding</a:t>
            </a:r>
          </a:p>
        </p:txBody>
      </p:sp>
      <p:sp>
        <p:nvSpPr>
          <p:cNvPr id="2175" name="TextBox 247">
            <a:extLst>
              <a:ext uri="{FF2B5EF4-FFF2-40B4-BE49-F238E27FC236}">
                <a16:creationId xmlns:a16="http://schemas.microsoft.com/office/drawing/2014/main" id="{42CE9799-C3A9-4B66-89A9-ADB45A51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880" y="8699161"/>
            <a:ext cx="8369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Ionic bonding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49901CA2-9364-44DE-8557-0911DDB5783E}"/>
              </a:ext>
            </a:extLst>
          </p:cNvPr>
          <p:cNvCxnSpPr>
            <a:cxnSpLocks/>
          </p:cNvCxnSpPr>
          <p:nvPr/>
        </p:nvCxnSpPr>
        <p:spPr>
          <a:xfrm flipH="1" flipV="1">
            <a:off x="8486775" y="9286875"/>
            <a:ext cx="350838" cy="2381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" name="TextBox 256">
            <a:extLst>
              <a:ext uri="{FF2B5EF4-FFF2-40B4-BE49-F238E27FC236}">
                <a16:creationId xmlns:a16="http://schemas.microsoft.com/office/drawing/2014/main" id="{AFB76DED-494C-4E22-B595-B1733017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740" y="6427954"/>
            <a:ext cx="1406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Endothermic reactions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D0319A8-F0C1-49B1-BA46-93BEDC030DFD}"/>
              </a:ext>
            </a:extLst>
          </p:cNvPr>
          <p:cNvCxnSpPr>
            <a:cxnSpLocks/>
          </p:cNvCxnSpPr>
          <p:nvPr/>
        </p:nvCxnSpPr>
        <p:spPr>
          <a:xfrm>
            <a:off x="1040828" y="6823003"/>
            <a:ext cx="393700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8" name="TextBox 292">
            <a:extLst>
              <a:ext uri="{FF2B5EF4-FFF2-40B4-BE49-F238E27FC236}">
                <a16:creationId xmlns:a16="http://schemas.microsoft.com/office/drawing/2014/main" id="{9FAA64F0-BF84-4C16-82AA-15A707C1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592388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variables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A6E202C-5D36-4D1E-9D9F-323A3FF1B75F}"/>
              </a:ext>
            </a:extLst>
          </p:cNvPr>
          <p:cNvCxnSpPr>
            <a:cxnSpLocks/>
          </p:cNvCxnSpPr>
          <p:nvPr/>
        </p:nvCxnSpPr>
        <p:spPr>
          <a:xfrm flipV="1">
            <a:off x="3135313" y="2039938"/>
            <a:ext cx="0" cy="427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0" name="TextBox 316">
            <a:extLst>
              <a:ext uri="{FF2B5EF4-FFF2-40B4-BE49-F238E27FC236}">
                <a16:creationId xmlns:a16="http://schemas.microsoft.com/office/drawing/2014/main" id="{71E72051-BA3D-47F9-AEF9-6710433E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01" y="6409475"/>
            <a:ext cx="7248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Distillation</a:t>
            </a:r>
          </a:p>
        </p:txBody>
      </p:sp>
      <p:sp>
        <p:nvSpPr>
          <p:cNvPr id="2191" name="TextBox 321">
            <a:extLst>
              <a:ext uri="{FF2B5EF4-FFF2-40B4-BE49-F238E27FC236}">
                <a16:creationId xmlns:a16="http://schemas.microsoft.com/office/drawing/2014/main" id="{DAF84783-277B-40F9-9E2A-74B09FFD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203" y="2561514"/>
            <a:ext cx="74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Applying maths to scientific concepts</a:t>
            </a:r>
          </a:p>
        </p:txBody>
      </p:sp>
      <p:sp>
        <p:nvSpPr>
          <p:cNvPr id="2195" name="TextBox 336">
            <a:extLst>
              <a:ext uri="{FF2B5EF4-FFF2-40B4-BE49-F238E27FC236}">
                <a16:creationId xmlns:a16="http://schemas.microsoft.com/office/drawing/2014/main" id="{3DEF62F3-D8C2-4409-87D0-5316F218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598" y="6519147"/>
            <a:ext cx="9711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Filtration</a:t>
            </a:r>
          </a:p>
        </p:txBody>
      </p:sp>
      <p:sp>
        <p:nvSpPr>
          <p:cNvPr id="2202" name="TextBox 360">
            <a:extLst>
              <a:ext uri="{FF2B5EF4-FFF2-40B4-BE49-F238E27FC236}">
                <a16:creationId xmlns:a16="http://schemas.microsoft.com/office/drawing/2014/main" id="{88EAECE4-5ADF-4E73-A111-EE204DE4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2508250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relationships between science and society</a:t>
            </a:r>
          </a:p>
        </p:txBody>
      </p:sp>
      <p:sp>
        <p:nvSpPr>
          <p:cNvPr id="2203" name="TextBox 365">
            <a:extLst>
              <a:ext uri="{FF2B5EF4-FFF2-40B4-BE49-F238E27FC236}">
                <a16:creationId xmlns:a16="http://schemas.microsoft.com/office/drawing/2014/main" id="{E68AD250-D9C6-4136-B570-B159E7F8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25971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Drawing conclusions</a:t>
            </a:r>
          </a:p>
        </p:txBody>
      </p:sp>
      <p:sp>
        <p:nvSpPr>
          <p:cNvPr id="2204" name="TextBox 368">
            <a:extLst>
              <a:ext uri="{FF2B5EF4-FFF2-40B4-BE49-F238E27FC236}">
                <a16:creationId xmlns:a16="http://schemas.microsoft.com/office/drawing/2014/main" id="{60D6B72F-E4CB-4C7E-B67B-946363CA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2619375"/>
            <a:ext cx="650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Describe and explain patterns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DC0F1C0B-1169-4E24-AE59-D0121A983938}"/>
              </a:ext>
            </a:extLst>
          </p:cNvPr>
          <p:cNvCxnSpPr>
            <a:cxnSpLocks/>
          </p:cNvCxnSpPr>
          <p:nvPr/>
        </p:nvCxnSpPr>
        <p:spPr>
          <a:xfrm flipV="1">
            <a:off x="6581775" y="2039938"/>
            <a:ext cx="0" cy="3952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D87C3D8E-0DBF-4B74-B0AF-DFE6E05C8C89}"/>
              </a:ext>
            </a:extLst>
          </p:cNvPr>
          <p:cNvCxnSpPr>
            <a:cxnSpLocks/>
          </p:cNvCxnSpPr>
          <p:nvPr/>
        </p:nvCxnSpPr>
        <p:spPr>
          <a:xfrm flipV="1">
            <a:off x="5608638" y="2049463"/>
            <a:ext cx="0" cy="51117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7" name="TextBox 384">
            <a:extLst>
              <a:ext uri="{FF2B5EF4-FFF2-40B4-BE49-F238E27FC236}">
                <a16:creationId xmlns:a16="http://schemas.microsoft.com/office/drawing/2014/main" id="{7E1946AA-E5DA-41FF-A586-821A776E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474913"/>
            <a:ext cx="76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IDEAL </a:t>
            </a:r>
          </a:p>
          <a:p>
            <a:pPr algn="ctr" eaLnBrk="1" hangingPunct="1"/>
            <a:r>
              <a:rPr lang="en-US" altLang="en-US" sz="800"/>
              <a:t>Identify, describe, explain, apply, link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A5A686D-A171-4E48-86C6-6EA2719788A2}"/>
              </a:ext>
            </a:extLst>
          </p:cNvPr>
          <p:cNvCxnSpPr>
            <a:cxnSpLocks/>
            <a:stCxn id="2305" idx="0"/>
          </p:cNvCxnSpPr>
          <p:nvPr/>
        </p:nvCxnSpPr>
        <p:spPr>
          <a:xfrm flipH="1" flipV="1">
            <a:off x="4333875" y="2128838"/>
            <a:ext cx="7938" cy="26511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TextBox 388">
            <a:extLst>
              <a:ext uri="{FF2B5EF4-FFF2-40B4-BE49-F238E27FC236}">
                <a16:creationId xmlns:a16="http://schemas.microsoft.com/office/drawing/2014/main" id="{A372C925-DAD2-466B-8593-E9661819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6860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Modelling scientific concepts</a:t>
            </a:r>
          </a:p>
        </p:txBody>
      </p:sp>
      <p:sp>
        <p:nvSpPr>
          <p:cNvPr id="2210" name="TextBox 392">
            <a:extLst>
              <a:ext uri="{FF2B5EF4-FFF2-40B4-BE49-F238E27FC236}">
                <a16:creationId xmlns:a16="http://schemas.microsoft.com/office/drawing/2014/main" id="{81AE1FE2-6FB8-4B99-8D1A-CEE748C8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543175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Analysis of secondary data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58B2A70D-799D-402D-A484-2A33CDECAAD2}"/>
              </a:ext>
            </a:extLst>
          </p:cNvPr>
          <p:cNvCxnSpPr>
            <a:cxnSpLocks/>
          </p:cNvCxnSpPr>
          <p:nvPr/>
        </p:nvCxnSpPr>
        <p:spPr>
          <a:xfrm flipV="1">
            <a:off x="2638425" y="2058988"/>
            <a:ext cx="1588" cy="4778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2" name="TextBox 394">
            <a:extLst>
              <a:ext uri="{FF2B5EF4-FFF2-40B4-BE49-F238E27FC236}">
                <a16:creationId xmlns:a16="http://schemas.microsoft.com/office/drawing/2014/main" id="{2C67712D-3CF2-4EA4-8920-194EACEC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2527300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Drawing graphs and analysing graphical data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ACE3F4A3-12D4-436E-8191-4AECC3CF8256}"/>
              </a:ext>
            </a:extLst>
          </p:cNvPr>
          <p:cNvCxnSpPr>
            <a:cxnSpLocks/>
          </p:cNvCxnSpPr>
          <p:nvPr/>
        </p:nvCxnSpPr>
        <p:spPr>
          <a:xfrm flipH="1" flipV="1">
            <a:off x="1973263" y="2033588"/>
            <a:ext cx="15875" cy="554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3BCA911-6D10-4E24-9E44-53E4E07B3824}"/>
              </a:ext>
            </a:extLst>
          </p:cNvPr>
          <p:cNvCxnSpPr>
            <a:cxnSpLocks/>
          </p:cNvCxnSpPr>
          <p:nvPr/>
        </p:nvCxnSpPr>
        <p:spPr>
          <a:xfrm flipV="1">
            <a:off x="8202613" y="9483725"/>
            <a:ext cx="9525" cy="26828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2B8F98FB-D04C-4E6E-B430-1464603F3030}"/>
              </a:ext>
            </a:extLst>
          </p:cNvPr>
          <p:cNvCxnSpPr>
            <a:cxnSpLocks/>
          </p:cNvCxnSpPr>
          <p:nvPr/>
        </p:nvCxnSpPr>
        <p:spPr>
          <a:xfrm flipH="1" flipV="1">
            <a:off x="8731250" y="8961438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9" name="TextBox 53">
            <a:extLst>
              <a:ext uri="{FF2B5EF4-FFF2-40B4-BE49-F238E27FC236}">
                <a16:creationId xmlns:a16="http://schemas.microsoft.com/office/drawing/2014/main" id="{6BC027FA-C7F0-41EF-A273-DC83A0E6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154701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2220" name="TextBox 52">
            <a:extLst>
              <a:ext uri="{FF2B5EF4-FFF2-40B4-BE49-F238E27FC236}">
                <a16:creationId xmlns:a16="http://schemas.microsoft.com/office/drawing/2014/main" id="{0B5DB29B-2FC7-4418-8F0F-F8205014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5357475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2231" name="TextBox 53">
            <a:extLst>
              <a:ext uri="{FF2B5EF4-FFF2-40B4-BE49-F238E27FC236}">
                <a16:creationId xmlns:a16="http://schemas.microsoft.com/office/drawing/2014/main" id="{1D6EA0DE-EFFF-4C4E-9EA2-184E5153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13547725"/>
            <a:ext cx="100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2232" name="TextBox 52">
            <a:extLst>
              <a:ext uri="{FF2B5EF4-FFF2-40B4-BE49-F238E27FC236}">
                <a16:creationId xmlns:a16="http://schemas.microsoft.com/office/drawing/2014/main" id="{D4B1198D-0AE7-4B92-93CA-7C838C8F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1343025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5F4E54FA-9661-4841-A354-14494F62B6BE}"/>
              </a:ext>
            </a:extLst>
          </p:cNvPr>
          <p:cNvCxnSpPr>
            <a:cxnSpLocks/>
          </p:cNvCxnSpPr>
          <p:nvPr/>
        </p:nvCxnSpPr>
        <p:spPr>
          <a:xfrm flipV="1">
            <a:off x="5115920" y="16111166"/>
            <a:ext cx="3175" cy="27146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2" name="TextBox 52">
            <a:extLst>
              <a:ext uri="{FF2B5EF4-FFF2-40B4-BE49-F238E27FC236}">
                <a16:creationId xmlns:a16="http://schemas.microsoft.com/office/drawing/2014/main" id="{FBBE2997-0143-4288-8A89-3C51DD60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088" y="15588447"/>
            <a:ext cx="2682556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Separating Mixtures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ED3BEA-8286-4B47-B339-B1E44F1E0C87}"/>
              </a:ext>
            </a:extLst>
          </p:cNvPr>
          <p:cNvSpPr/>
          <p:nvPr/>
        </p:nvSpPr>
        <p:spPr>
          <a:xfrm rot="2691154">
            <a:off x="7487237" y="11660607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 Condensed" panose="020B0506020104020203" pitchFamily="34" charset="0"/>
                <a:cs typeface="+mn-cs"/>
              </a:rPr>
              <a:t>The Periodic Table</a:t>
            </a:r>
          </a:p>
        </p:txBody>
      </p:sp>
      <p:sp>
        <p:nvSpPr>
          <p:cNvPr id="2277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020" y="9055967"/>
            <a:ext cx="280685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Gill Sans MT Condensed" panose="020B0506020104020203" pitchFamily="34" charset="0"/>
              </a:rPr>
              <a:t>2) Bonding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B4313600-949D-436D-9966-0730A41271FB}"/>
              </a:ext>
            </a:extLst>
          </p:cNvPr>
          <p:cNvCxnSpPr>
            <a:cxnSpLocks/>
          </p:cNvCxnSpPr>
          <p:nvPr/>
        </p:nvCxnSpPr>
        <p:spPr>
          <a:xfrm flipH="1" flipV="1">
            <a:off x="3842124" y="9545713"/>
            <a:ext cx="65717" cy="32810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D915286D-0165-41F5-8EF2-B04848958D93}"/>
              </a:ext>
            </a:extLst>
          </p:cNvPr>
          <p:cNvCxnSpPr>
            <a:cxnSpLocks/>
          </p:cNvCxnSpPr>
          <p:nvPr/>
        </p:nvCxnSpPr>
        <p:spPr>
          <a:xfrm flipH="1">
            <a:off x="8778875" y="7253454"/>
            <a:ext cx="190500" cy="2095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8" name="TextBox 52">
            <a:extLst>
              <a:ext uri="{FF2B5EF4-FFF2-40B4-BE49-F238E27FC236}">
                <a16:creationId xmlns:a16="http://schemas.microsoft.com/office/drawing/2014/main" id="{E5B1D877-4474-46F1-BB99-61DFB54C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712" y="6914976"/>
            <a:ext cx="173794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6) Rates of reaction</a:t>
            </a: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28BA0F6E-1533-46E7-AD26-64EF81AEEA91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03" name="TextBox 52">
            <a:extLst>
              <a:ext uri="{FF2B5EF4-FFF2-40B4-BE49-F238E27FC236}">
                <a16:creationId xmlns:a16="http://schemas.microsoft.com/office/drawing/2014/main" id="{357073AB-D942-4F81-BCFB-50E5D823D86A}"/>
              </a:ext>
            </a:extLst>
          </p:cNvPr>
          <p:cNvSpPr txBox="1">
            <a:spLocks noChangeArrowheads="1"/>
          </p:cNvSpPr>
          <p:nvPr/>
        </p:nvSpPr>
        <p:spPr bwMode="auto">
          <a:xfrm rot="15985941">
            <a:off x="622433" y="5843463"/>
            <a:ext cx="156690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8) Chemical analysis</a:t>
            </a:r>
          </a:p>
        </p:txBody>
      </p:sp>
      <p:sp>
        <p:nvSpPr>
          <p:cNvPr id="2305" name="TextBox 388">
            <a:extLst>
              <a:ext uri="{FF2B5EF4-FFF2-40B4-BE49-F238E27FC236}">
                <a16:creationId xmlns:a16="http://schemas.microsoft.com/office/drawing/2014/main" id="{6EB3041C-0628-40B4-B98D-A08FA952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3939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Assessing impact of scientific concepts</a:t>
            </a:r>
          </a:p>
        </p:txBody>
      </p:sp>
      <p:sp>
        <p:nvSpPr>
          <p:cNvPr id="2306" name="TextBox 365">
            <a:extLst>
              <a:ext uri="{FF2B5EF4-FFF2-40B4-BE49-F238E27FC236}">
                <a16:creationId xmlns:a16="http://schemas.microsoft.com/office/drawing/2014/main" id="{A2343678-8FA7-4242-A9EC-97CBFCBA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49" y="2301205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Risk Assessment</a:t>
            </a:r>
          </a:p>
        </p:txBody>
      </p:sp>
      <p:sp>
        <p:nvSpPr>
          <p:cNvPr id="2307" name="TextBox 394">
            <a:extLst>
              <a:ext uri="{FF2B5EF4-FFF2-40B4-BE49-F238E27FC236}">
                <a16:creationId xmlns:a16="http://schemas.microsoft.com/office/drawing/2014/main" id="{05BDB31B-146B-4AC7-9078-03069A7C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416175"/>
            <a:ext cx="149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Writing methods</a:t>
            </a:r>
          </a:p>
        </p:txBody>
      </p: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3438A5BB-C7C9-478A-B6C7-D65BAA7317D9}"/>
              </a:ext>
            </a:extLst>
          </p:cNvPr>
          <p:cNvCxnSpPr>
            <a:cxnSpLocks/>
          </p:cNvCxnSpPr>
          <p:nvPr/>
        </p:nvCxnSpPr>
        <p:spPr>
          <a:xfrm flipH="1">
            <a:off x="7435041" y="6574026"/>
            <a:ext cx="3175" cy="4730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5A1387B-185A-4333-B0E3-A2EB2987A023}"/>
              </a:ext>
            </a:extLst>
          </p:cNvPr>
          <p:cNvCxnSpPr>
            <a:cxnSpLocks/>
          </p:cNvCxnSpPr>
          <p:nvPr/>
        </p:nvCxnSpPr>
        <p:spPr>
          <a:xfrm flipV="1">
            <a:off x="2968368" y="7346902"/>
            <a:ext cx="37340" cy="21890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 flipH="1">
            <a:off x="1542478" y="6637283"/>
            <a:ext cx="559372" cy="31360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DD0EFCB7-5B82-454A-BFCF-90EB421F75CC}"/>
              </a:ext>
            </a:extLst>
          </p:cNvPr>
          <p:cNvCxnSpPr>
            <a:cxnSpLocks/>
          </p:cNvCxnSpPr>
          <p:nvPr/>
        </p:nvCxnSpPr>
        <p:spPr>
          <a:xfrm flipV="1">
            <a:off x="7787138" y="2094749"/>
            <a:ext cx="0" cy="56356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DEB97B59-C32B-4FD3-9BCF-0F05F1092414}"/>
              </a:ext>
            </a:extLst>
          </p:cNvPr>
          <p:cNvCxnSpPr>
            <a:cxnSpLocks/>
          </p:cNvCxnSpPr>
          <p:nvPr/>
        </p:nvCxnSpPr>
        <p:spPr>
          <a:xfrm flipV="1">
            <a:off x="7512996" y="2032000"/>
            <a:ext cx="0" cy="4587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0" name="TextBox 2">
            <a:extLst>
              <a:ext uri="{FF2B5EF4-FFF2-40B4-BE49-F238E27FC236}">
                <a16:creationId xmlns:a16="http://schemas.microsoft.com/office/drawing/2014/main" id="{BA673B71-0F51-4051-8701-BEAEC3A9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690688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2321" name="TextBox 4">
            <a:extLst>
              <a:ext uri="{FF2B5EF4-FFF2-40B4-BE49-F238E27FC236}">
                <a16:creationId xmlns:a16="http://schemas.microsoft.com/office/drawing/2014/main" id="{EF320DD9-2BD6-4B8A-9FCF-67AE2F6A77D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2322" name="TextBox 439">
            <a:extLst>
              <a:ext uri="{FF2B5EF4-FFF2-40B4-BE49-F238E27FC236}">
                <a16:creationId xmlns:a16="http://schemas.microsoft.com/office/drawing/2014/main" id="{635C0196-65EA-4CFB-80F3-1933AF732E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4FD7E7FA-6050-4D56-806B-A7CA617F64BE}"/>
              </a:ext>
            </a:extLst>
          </p:cNvPr>
          <p:cNvCxnSpPr>
            <a:cxnSpLocks/>
          </p:cNvCxnSpPr>
          <p:nvPr/>
        </p:nvCxnSpPr>
        <p:spPr>
          <a:xfrm>
            <a:off x="1178530" y="9383107"/>
            <a:ext cx="333591" cy="976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72FA82C4-3A7A-4BDC-89EB-35FAEB99E1F9}"/>
              </a:ext>
            </a:extLst>
          </p:cNvPr>
          <p:cNvCxnSpPr>
            <a:cxnSpLocks/>
          </p:cNvCxnSpPr>
          <p:nvPr/>
        </p:nvCxnSpPr>
        <p:spPr>
          <a:xfrm flipV="1">
            <a:off x="2817995" y="9539782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" name="TextBox 186">
            <a:extLst>
              <a:ext uri="{FF2B5EF4-FFF2-40B4-BE49-F238E27FC236}">
                <a16:creationId xmlns:a16="http://schemas.microsoft.com/office/drawing/2014/main" id="{95B5BD13-DD99-406F-9B53-88D5D3F4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748" y="9615643"/>
            <a:ext cx="8119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Nanoparticles</a:t>
            </a:r>
          </a:p>
        </p:txBody>
      </p:sp>
      <p:sp>
        <p:nvSpPr>
          <p:cNvPr id="2364" name="TextBox 52">
            <a:extLst>
              <a:ext uri="{FF2B5EF4-FFF2-40B4-BE49-F238E27FC236}">
                <a16:creationId xmlns:a16="http://schemas.microsoft.com/office/drawing/2014/main" id="{010C12C7-7B42-4232-AE19-52C337871C0C}"/>
              </a:ext>
            </a:extLst>
          </p:cNvPr>
          <p:cNvSpPr txBox="1">
            <a:spLocks noChangeArrowheads="1"/>
          </p:cNvSpPr>
          <p:nvPr/>
        </p:nvSpPr>
        <p:spPr bwMode="auto">
          <a:xfrm rot="17678236">
            <a:off x="7551976" y="8365853"/>
            <a:ext cx="182926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4) Chemical changes</a:t>
            </a:r>
          </a:p>
        </p:txBody>
      </p: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07789BA4-5900-484C-AC3F-38695F8D88E2}"/>
              </a:ext>
            </a:extLst>
          </p:cNvPr>
          <p:cNvCxnSpPr>
            <a:cxnSpLocks/>
          </p:cNvCxnSpPr>
          <p:nvPr/>
        </p:nvCxnSpPr>
        <p:spPr>
          <a:xfrm flipV="1">
            <a:off x="8253413" y="7836910"/>
            <a:ext cx="179471" cy="8023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Rectangle 616">
            <a:extLst>
              <a:ext uri="{FF2B5EF4-FFF2-40B4-BE49-F238E27FC236}">
                <a16:creationId xmlns:a16="http://schemas.microsoft.com/office/drawing/2014/main" id="{9A62301E-7555-48FD-B9EC-72E160863470}"/>
              </a:ext>
            </a:extLst>
          </p:cNvPr>
          <p:cNvSpPr/>
          <p:nvPr/>
        </p:nvSpPr>
        <p:spPr>
          <a:xfrm>
            <a:off x="3416601" y="6763617"/>
            <a:ext cx="80962" cy="6778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368" name="TextBox 262">
            <a:extLst>
              <a:ext uri="{FF2B5EF4-FFF2-40B4-BE49-F238E27FC236}">
                <a16:creationId xmlns:a16="http://schemas.microsoft.com/office/drawing/2014/main" id="{EBB070BD-6905-4551-B09B-9A5FC532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970" y="7623371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Catalysts</a:t>
            </a:r>
          </a:p>
        </p:txBody>
      </p:sp>
      <p:sp>
        <p:nvSpPr>
          <p:cNvPr id="2369" name="TextBox 356">
            <a:extLst>
              <a:ext uri="{FF2B5EF4-FFF2-40B4-BE49-F238E27FC236}">
                <a16:creationId xmlns:a16="http://schemas.microsoft.com/office/drawing/2014/main" id="{EF7F07AD-07BC-44BB-87B9-6C2E8820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914" y="6224984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Effect of temperature</a:t>
            </a:r>
          </a:p>
        </p:txBody>
      </p:sp>
      <p:sp>
        <p:nvSpPr>
          <p:cNvPr id="2370" name="TextBox 259">
            <a:extLst>
              <a:ext uri="{FF2B5EF4-FFF2-40B4-BE49-F238E27FC236}">
                <a16:creationId xmlns:a16="http://schemas.microsoft.com/office/drawing/2014/main" id="{66FD7640-9DB7-4A6B-9C0D-E6DFD02B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733" y="7473606"/>
            <a:ext cx="639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Effect of pressure</a:t>
            </a:r>
          </a:p>
        </p:txBody>
      </p: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08B57E8-85BC-44B8-B083-5F797C32026F}"/>
              </a:ext>
            </a:extLst>
          </p:cNvPr>
          <p:cNvCxnSpPr>
            <a:cxnSpLocks/>
          </p:cNvCxnSpPr>
          <p:nvPr/>
        </p:nvCxnSpPr>
        <p:spPr>
          <a:xfrm flipH="1" flipV="1">
            <a:off x="4876189" y="7376885"/>
            <a:ext cx="18096" cy="32810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2503F243-F17B-41A5-A804-7A59A9ACC557}"/>
              </a:ext>
            </a:extLst>
          </p:cNvPr>
          <p:cNvCxnSpPr>
            <a:cxnSpLocks/>
          </p:cNvCxnSpPr>
          <p:nvPr/>
        </p:nvCxnSpPr>
        <p:spPr>
          <a:xfrm flipH="1">
            <a:off x="4481541" y="6566710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D395C792-ADC9-4007-A492-DD1A113A3987}"/>
              </a:ext>
            </a:extLst>
          </p:cNvPr>
          <p:cNvCxnSpPr>
            <a:cxnSpLocks/>
          </p:cNvCxnSpPr>
          <p:nvPr/>
        </p:nvCxnSpPr>
        <p:spPr>
          <a:xfrm flipV="1">
            <a:off x="5374308" y="73942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DC9A87BB-1945-4E76-87CB-3D8AB0CB4817}"/>
              </a:ext>
            </a:extLst>
          </p:cNvPr>
          <p:cNvCxnSpPr>
            <a:cxnSpLocks/>
          </p:cNvCxnSpPr>
          <p:nvPr/>
        </p:nvCxnSpPr>
        <p:spPr>
          <a:xfrm flipV="1">
            <a:off x="5879133" y="73561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DCCE7C41-3CC9-4AD6-BFBB-187C1ED898C0}"/>
              </a:ext>
            </a:extLst>
          </p:cNvPr>
          <p:cNvCxnSpPr>
            <a:cxnSpLocks/>
          </p:cNvCxnSpPr>
          <p:nvPr/>
        </p:nvCxnSpPr>
        <p:spPr>
          <a:xfrm>
            <a:off x="5433095" y="6564135"/>
            <a:ext cx="3641" cy="32443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2" name="TextBox 329">
            <a:extLst>
              <a:ext uri="{FF2B5EF4-FFF2-40B4-BE49-F238E27FC236}">
                <a16:creationId xmlns:a16="http://schemas.microsoft.com/office/drawing/2014/main" id="{505404E6-AF9E-43FA-B208-6A82EC7A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384" y="7682245"/>
            <a:ext cx="87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Alcohols, Esters and carboxylic acids</a:t>
            </a:r>
          </a:p>
        </p:txBody>
      </p:sp>
      <p:sp>
        <p:nvSpPr>
          <p:cNvPr id="2383" name="TextBox 329">
            <a:extLst>
              <a:ext uri="{FF2B5EF4-FFF2-40B4-BE49-F238E27FC236}">
                <a16:creationId xmlns:a16="http://schemas.microsoft.com/office/drawing/2014/main" id="{62DC8173-8942-4D7B-8FB2-E33808BF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40" y="7498771"/>
            <a:ext cx="873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DNA structure</a:t>
            </a:r>
          </a:p>
          <a:p>
            <a:pPr eaLnBrk="1" hangingPunct="1"/>
            <a:r>
              <a:rPr lang="en-US" altLang="en-US" sz="800" b="1" u="sng"/>
              <a:t>and polymers</a:t>
            </a:r>
          </a:p>
        </p:txBody>
      </p:sp>
      <p:sp>
        <p:nvSpPr>
          <p:cNvPr id="2384" name="TextBox 331">
            <a:extLst>
              <a:ext uri="{FF2B5EF4-FFF2-40B4-BE49-F238E27FC236}">
                <a16:creationId xmlns:a16="http://schemas.microsoft.com/office/drawing/2014/main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5" y="6700903"/>
            <a:ext cx="8477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Evaporation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97B6D065-615F-4A42-B128-E143E3A42DAA}"/>
              </a:ext>
            </a:extLst>
          </p:cNvPr>
          <p:cNvCxnSpPr>
            <a:cxnSpLocks/>
          </p:cNvCxnSpPr>
          <p:nvPr/>
        </p:nvCxnSpPr>
        <p:spPr>
          <a:xfrm>
            <a:off x="886194" y="4789607"/>
            <a:ext cx="446919" cy="39418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06576D6-103D-4337-8F1F-BAC501FD41B0}"/>
              </a:ext>
            </a:extLst>
          </p:cNvPr>
          <p:cNvCxnSpPr>
            <a:cxnSpLocks/>
          </p:cNvCxnSpPr>
          <p:nvPr/>
        </p:nvCxnSpPr>
        <p:spPr>
          <a:xfrm flipV="1">
            <a:off x="718390" y="6503561"/>
            <a:ext cx="409249" cy="13636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40368A07-2336-45E4-B19E-49D53D2E27BA}"/>
              </a:ext>
            </a:extLst>
          </p:cNvPr>
          <p:cNvCxnSpPr>
            <a:cxnSpLocks/>
          </p:cNvCxnSpPr>
          <p:nvPr/>
        </p:nvCxnSpPr>
        <p:spPr>
          <a:xfrm flipH="1">
            <a:off x="1571023" y="5767357"/>
            <a:ext cx="308480" cy="149469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E9D7F319-4A18-40DD-B99E-4C41E6621DCB}"/>
              </a:ext>
            </a:extLst>
          </p:cNvPr>
          <p:cNvCxnSpPr>
            <a:cxnSpLocks/>
          </p:cNvCxnSpPr>
          <p:nvPr/>
        </p:nvCxnSpPr>
        <p:spPr>
          <a:xfrm>
            <a:off x="1212289" y="4422979"/>
            <a:ext cx="374647" cy="42882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3" name="TextBox 341">
            <a:extLst>
              <a:ext uri="{FF2B5EF4-FFF2-40B4-BE49-F238E27FC236}">
                <a16:creationId xmlns:a16="http://schemas.microsoft.com/office/drawing/2014/main" id="{6AAF05BD-032C-4F1E-B03B-0DE0CB89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283" y="5636731"/>
            <a:ext cx="1570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RP7 Flame tests and testing anions</a:t>
            </a:r>
          </a:p>
        </p:txBody>
      </p:sp>
      <p:sp>
        <p:nvSpPr>
          <p:cNvPr id="2399" name="TextBox 351">
            <a:extLst>
              <a:ext uri="{FF2B5EF4-FFF2-40B4-BE49-F238E27FC236}">
                <a16:creationId xmlns:a16="http://schemas.microsoft.com/office/drawing/2014/main" id="{675FA418-8D41-4EED-90E2-13EC51A8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370" y="3674704"/>
            <a:ext cx="74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Evidence for evolution of the atmosphere</a:t>
            </a:r>
          </a:p>
        </p:txBody>
      </p: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2019E612-F4CA-4EA9-9A24-95B8EF89E9C7}"/>
              </a:ext>
            </a:extLst>
          </p:cNvPr>
          <p:cNvCxnSpPr>
            <a:cxnSpLocks/>
          </p:cNvCxnSpPr>
          <p:nvPr/>
        </p:nvCxnSpPr>
        <p:spPr>
          <a:xfrm>
            <a:off x="2580720" y="4246332"/>
            <a:ext cx="1588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45EF4783-DC08-404D-A0D9-F25EE4E782DB}"/>
              </a:ext>
            </a:extLst>
          </p:cNvPr>
          <p:cNvCxnSpPr>
            <a:cxnSpLocks/>
          </p:cNvCxnSpPr>
          <p:nvPr/>
        </p:nvCxnSpPr>
        <p:spPr>
          <a:xfrm>
            <a:off x="3096658" y="4241570"/>
            <a:ext cx="1587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" name="Rectangle 657">
            <a:extLst>
              <a:ext uri="{FF2B5EF4-FFF2-40B4-BE49-F238E27FC236}">
                <a16:creationId xmlns:a16="http://schemas.microsoft.com/office/drawing/2014/main" id="{0325A65B-233E-4690-9C6C-886C80010CCB}"/>
              </a:ext>
            </a:extLst>
          </p:cNvPr>
          <p:cNvSpPr/>
          <p:nvPr/>
        </p:nvSpPr>
        <p:spPr>
          <a:xfrm>
            <a:off x="4580750" y="4549274"/>
            <a:ext cx="45719" cy="619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2406" name="TextBox 52">
            <a:extLst>
              <a:ext uri="{FF2B5EF4-FFF2-40B4-BE49-F238E27FC236}">
                <a16:creationId xmlns:a16="http://schemas.microsoft.com/office/drawing/2014/main" id="{0C98F483-4D0B-46FF-9910-F0F56928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38" y="4554458"/>
            <a:ext cx="315884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9) Chemistry of the atmosphere</a:t>
            </a:r>
          </a:p>
          <a:p>
            <a:pPr algn="ctr" eaLnBrk="1" hangingPunct="1"/>
            <a:endParaRPr lang="en-US" altLang="en-US" sz="1200" b="1">
              <a:latin typeface="Gill Sans MT Condensed" panose="020B0506020104020203" pitchFamily="34" charset="0"/>
            </a:endParaRPr>
          </a:p>
        </p:txBody>
      </p: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B89206E2-2E14-499E-964D-BE58356362E3}"/>
              </a:ext>
            </a:extLst>
          </p:cNvPr>
          <p:cNvCxnSpPr>
            <a:cxnSpLocks/>
          </p:cNvCxnSpPr>
          <p:nvPr/>
        </p:nvCxnSpPr>
        <p:spPr>
          <a:xfrm flipV="1">
            <a:off x="6794559" y="5156235"/>
            <a:ext cx="15507" cy="26885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094D57A9-87F5-4ECC-8CD7-87971140D651}"/>
              </a:ext>
            </a:extLst>
          </p:cNvPr>
          <p:cNvCxnSpPr>
            <a:cxnSpLocks/>
          </p:cNvCxnSpPr>
          <p:nvPr/>
        </p:nvCxnSpPr>
        <p:spPr>
          <a:xfrm flipV="1">
            <a:off x="8662194" y="4990215"/>
            <a:ext cx="21094" cy="291632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1" name="TextBox 345">
            <a:extLst>
              <a:ext uri="{FF2B5EF4-FFF2-40B4-BE49-F238E27FC236}">
                <a16:creationId xmlns:a16="http://schemas.microsoft.com/office/drawing/2014/main" id="{A5418683-A96A-4EF4-A4D5-3E778D50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409" y="3982147"/>
            <a:ext cx="6703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Pollution</a:t>
            </a:r>
          </a:p>
        </p:txBody>
      </p: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7A1700AD-DC54-4AE4-AEC0-F9A048D1BE31}"/>
              </a:ext>
            </a:extLst>
          </p:cNvPr>
          <p:cNvCxnSpPr>
            <a:cxnSpLocks/>
          </p:cNvCxnSpPr>
          <p:nvPr/>
        </p:nvCxnSpPr>
        <p:spPr>
          <a:xfrm>
            <a:off x="7571184" y="4294565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4" name="TextBox 345">
            <a:extLst>
              <a:ext uri="{FF2B5EF4-FFF2-40B4-BE49-F238E27FC236}">
                <a16:creationId xmlns:a16="http://schemas.microsoft.com/office/drawing/2014/main" id="{B8AEFECD-4CA9-4758-B6D6-85F98107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215" y="3661467"/>
            <a:ext cx="88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Farming techniques- NPK Fetilisers</a:t>
            </a:r>
          </a:p>
        </p:txBody>
      </p:sp>
      <p:pic>
        <p:nvPicPr>
          <p:cNvPr id="2446" name="Picture 730">
            <a:extLst>
              <a:ext uri="{FF2B5EF4-FFF2-40B4-BE49-F238E27FC236}">
                <a16:creationId xmlns:a16="http://schemas.microsoft.com/office/drawing/2014/main" id="{BC867CB4-4D67-4EBE-9156-0CCE0B7BF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48" y="5883890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00050"/>
            <a:ext cx="497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3200" b="1">
                <a:latin typeface="Arial Narrow" panose="020B0606020202030204" pitchFamily="34" charset="0"/>
              </a:rPr>
              <a:t>Chemistry Learning Journey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EEA50FC-38D0-4B1E-9EB7-C7B7F6E8AD68}"/>
              </a:ext>
            </a:extLst>
          </p:cNvPr>
          <p:cNvCxnSpPr>
            <a:cxnSpLocks/>
          </p:cNvCxnSpPr>
          <p:nvPr/>
        </p:nvCxnSpPr>
        <p:spPr>
          <a:xfrm flipV="1">
            <a:off x="3732213" y="2058988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03CE13F4-01E0-4748-9D81-1AEE041973B3}"/>
              </a:ext>
            </a:extLst>
          </p:cNvPr>
          <p:cNvCxnSpPr>
            <a:cxnSpLocks/>
          </p:cNvCxnSpPr>
          <p:nvPr/>
        </p:nvCxnSpPr>
        <p:spPr>
          <a:xfrm flipV="1">
            <a:off x="5027613" y="2128838"/>
            <a:ext cx="3175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53A89542-8613-4CEE-BC8F-EFDD4B08EC1A}"/>
              </a:ext>
            </a:extLst>
          </p:cNvPr>
          <p:cNvCxnSpPr>
            <a:cxnSpLocks/>
          </p:cNvCxnSpPr>
          <p:nvPr/>
        </p:nvCxnSpPr>
        <p:spPr>
          <a:xfrm flipV="1">
            <a:off x="6161088" y="2114550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B4BB705A-36A2-4B08-A1F3-ACC529B57CB2}"/>
              </a:ext>
            </a:extLst>
          </p:cNvPr>
          <p:cNvCxnSpPr>
            <a:cxnSpLocks/>
          </p:cNvCxnSpPr>
          <p:nvPr/>
        </p:nvCxnSpPr>
        <p:spPr>
          <a:xfrm flipV="1">
            <a:off x="7075488" y="2060575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0" name="Picture 69">
            <a:extLst>
              <a:ext uri="{FF2B5EF4-FFF2-40B4-BE49-F238E27FC236}">
                <a16:creationId xmlns:a16="http://schemas.microsoft.com/office/drawing/2014/main" id="{9C22B899-D891-4D20-836E-EAD2D9961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046288"/>
            <a:ext cx="771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F886C6-C500-4DFC-80B6-B84AD72FE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515" y="124619"/>
            <a:ext cx="4557648" cy="1277143"/>
          </a:xfrm>
          <a:prstGeom prst="rect">
            <a:avLst/>
          </a:prstGeom>
        </p:spPr>
      </p:pic>
      <p:sp>
        <p:nvSpPr>
          <p:cNvPr id="520" name="TextBox 99">
            <a:extLst>
              <a:ext uri="{FF2B5EF4-FFF2-40B4-BE49-F238E27FC236}">
                <a16:creationId xmlns:a16="http://schemas.microsoft.com/office/drawing/2014/main" id="{8D3FC8C2-B3F6-4738-91BF-59B9478E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869" y="16107153"/>
            <a:ext cx="732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States of matter</a:t>
            </a:r>
          </a:p>
        </p:txBody>
      </p:sp>
      <p:sp>
        <p:nvSpPr>
          <p:cNvPr id="528" name="TextBox 104">
            <a:extLst>
              <a:ext uri="{FF2B5EF4-FFF2-40B4-BE49-F238E27FC236}">
                <a16:creationId xmlns:a16="http://schemas.microsoft.com/office/drawing/2014/main" id="{C3922B25-2763-4E98-9244-5AA6DDA3C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835" y="16130244"/>
            <a:ext cx="735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Changes of state</a:t>
            </a:r>
          </a:p>
        </p:txBody>
      </p:sp>
      <p:sp>
        <p:nvSpPr>
          <p:cNvPr id="548" name="TextBox 196">
            <a:extLst>
              <a:ext uri="{FF2B5EF4-FFF2-40B4-BE49-F238E27FC236}">
                <a16:creationId xmlns:a16="http://schemas.microsoft.com/office/drawing/2014/main" id="{BAE51C10-3DCE-427F-84B3-4AFBAA11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149" y="16414749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Filtrations</a:t>
            </a:r>
          </a:p>
        </p:txBody>
      </p:sp>
      <p:sp>
        <p:nvSpPr>
          <p:cNvPr id="549" name="TextBox 196">
            <a:extLst>
              <a:ext uri="{FF2B5EF4-FFF2-40B4-BE49-F238E27FC236}">
                <a16:creationId xmlns:a16="http://schemas.microsoft.com/office/drawing/2014/main" id="{21ADB449-3602-4DDF-923E-6559EA55E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637" y="16355322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Evaporation</a:t>
            </a:r>
          </a:p>
        </p:txBody>
      </p:sp>
      <p:sp>
        <p:nvSpPr>
          <p:cNvPr id="552" name="TextBox 196">
            <a:extLst>
              <a:ext uri="{FF2B5EF4-FFF2-40B4-BE49-F238E27FC236}">
                <a16:creationId xmlns:a16="http://schemas.microsoft.com/office/drawing/2014/main" id="{98B39099-CF8D-4CA2-8AD1-43194FD4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03" y="14992448"/>
            <a:ext cx="9095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Chromatography</a:t>
            </a:r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8463A4EF-70EB-4E51-BA57-FBABD922FA14}"/>
              </a:ext>
            </a:extLst>
          </p:cNvPr>
          <p:cNvCxnSpPr>
            <a:cxnSpLocks/>
          </p:cNvCxnSpPr>
          <p:nvPr/>
        </p:nvCxnSpPr>
        <p:spPr>
          <a:xfrm flipV="1">
            <a:off x="1450975" y="15890081"/>
            <a:ext cx="327819" cy="24209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781C00F6-C76D-494E-886C-D3667F25C397}"/>
              </a:ext>
            </a:extLst>
          </p:cNvPr>
          <p:cNvCxnSpPr>
            <a:cxnSpLocks/>
          </p:cNvCxnSpPr>
          <p:nvPr/>
        </p:nvCxnSpPr>
        <p:spPr>
          <a:xfrm flipV="1">
            <a:off x="1078217" y="15586966"/>
            <a:ext cx="304864" cy="21333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90BAF213-3E7A-4FED-9BD5-9CCF2BC7ECCE}"/>
              </a:ext>
            </a:extLst>
          </p:cNvPr>
          <p:cNvCxnSpPr>
            <a:cxnSpLocks/>
          </p:cNvCxnSpPr>
          <p:nvPr/>
        </p:nvCxnSpPr>
        <p:spPr>
          <a:xfrm>
            <a:off x="784708" y="14378181"/>
            <a:ext cx="355388" cy="21412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2">
            <a:extLst>
              <a:ext uri="{FF2B5EF4-FFF2-40B4-BE49-F238E27FC236}">
                <a16:creationId xmlns:a16="http://schemas.microsoft.com/office/drawing/2014/main" id="{C2FDC032-764C-4FF0-B95F-00FD6535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972" y="13460810"/>
            <a:ext cx="1842608" cy="3539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700" b="1">
                <a:latin typeface="Gill Sans MT Condensed" panose="020B0506020104020203" pitchFamily="34" charset="0"/>
              </a:rPr>
              <a:t>Simple Chemical Reactions</a:t>
            </a:r>
          </a:p>
        </p:txBody>
      </p: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F3FF5F35-E297-46D3-9C7D-52417BC53BB8}"/>
              </a:ext>
            </a:extLst>
          </p:cNvPr>
          <p:cNvCxnSpPr>
            <a:cxnSpLocks/>
          </p:cNvCxnSpPr>
          <p:nvPr/>
        </p:nvCxnSpPr>
        <p:spPr>
          <a:xfrm flipH="1">
            <a:off x="2154365" y="13060469"/>
            <a:ext cx="4763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TextBox 126">
            <a:extLst>
              <a:ext uri="{FF2B5EF4-FFF2-40B4-BE49-F238E27FC236}">
                <a16:creationId xmlns:a16="http://schemas.microsoft.com/office/drawing/2014/main" id="{25133F76-867B-4AD3-9883-158A4DBC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282" y="12762650"/>
            <a:ext cx="870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Combustion reactions</a:t>
            </a:r>
          </a:p>
        </p:txBody>
      </p:sp>
      <p:sp>
        <p:nvSpPr>
          <p:cNvPr id="575" name="TextBox 133">
            <a:extLst>
              <a:ext uri="{FF2B5EF4-FFF2-40B4-BE49-F238E27FC236}">
                <a16:creationId xmlns:a16="http://schemas.microsoft.com/office/drawing/2014/main" id="{27C7ED0E-08CE-40CA-897A-809E641EC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389" y="14132814"/>
            <a:ext cx="777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Conservation of mass</a:t>
            </a:r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14AB8BE4-9269-4992-8D33-AD78E098855B}"/>
              </a:ext>
            </a:extLst>
          </p:cNvPr>
          <p:cNvCxnSpPr>
            <a:cxnSpLocks/>
          </p:cNvCxnSpPr>
          <p:nvPr/>
        </p:nvCxnSpPr>
        <p:spPr>
          <a:xfrm flipV="1">
            <a:off x="2692222" y="13846733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TextBox 126">
            <a:extLst>
              <a:ext uri="{FF2B5EF4-FFF2-40B4-BE49-F238E27FC236}">
                <a16:creationId xmlns:a16="http://schemas.microsoft.com/office/drawing/2014/main" id="{6D39F683-9517-49DD-B82F-989446E2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336" y="12756760"/>
            <a:ext cx="783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Chemical and Physical changes</a:t>
            </a:r>
          </a:p>
        </p:txBody>
      </p: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3EBC0B62-FA8C-44DA-85AC-69665DE7FA23}"/>
              </a:ext>
            </a:extLst>
          </p:cNvPr>
          <p:cNvCxnSpPr>
            <a:cxnSpLocks/>
          </p:cNvCxnSpPr>
          <p:nvPr/>
        </p:nvCxnSpPr>
        <p:spPr>
          <a:xfrm flipH="1">
            <a:off x="2760507" y="13133356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TextBox 126">
            <a:extLst>
              <a:ext uri="{FF2B5EF4-FFF2-40B4-BE49-F238E27FC236}">
                <a16:creationId xmlns:a16="http://schemas.microsoft.com/office/drawing/2014/main" id="{F6F15660-DAFF-4E72-8BC0-EDBA8533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097" y="12837360"/>
            <a:ext cx="8189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Displacement reactions</a:t>
            </a: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7A4E40C8-6E7E-40CB-9C81-E2DAD43B72C9}"/>
              </a:ext>
            </a:extLst>
          </p:cNvPr>
          <p:cNvSpPr/>
          <p:nvPr/>
        </p:nvSpPr>
        <p:spPr>
          <a:xfrm>
            <a:off x="4000166" y="1320591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591" name="TextBox 52">
            <a:extLst>
              <a:ext uri="{FF2B5EF4-FFF2-40B4-BE49-F238E27FC236}">
                <a16:creationId xmlns:a16="http://schemas.microsoft.com/office/drawing/2014/main" id="{ED691153-1F3E-4D90-963E-042BA70DA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735" y="13468350"/>
            <a:ext cx="1966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Energy and Reactivity </a:t>
            </a:r>
          </a:p>
        </p:txBody>
      </p:sp>
      <p:sp>
        <p:nvSpPr>
          <p:cNvPr id="593" name="TextBox 126">
            <a:extLst>
              <a:ext uri="{FF2B5EF4-FFF2-40B4-BE49-F238E27FC236}">
                <a16:creationId xmlns:a16="http://schemas.microsoft.com/office/drawing/2014/main" id="{FF4C4AED-AB85-4F11-A860-06600306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50" y="12664515"/>
            <a:ext cx="803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Exothermic and Endothermic reactions</a:t>
            </a:r>
          </a:p>
        </p:txBody>
      </p:sp>
      <p:sp>
        <p:nvSpPr>
          <p:cNvPr id="597" name="TextBox 126">
            <a:extLst>
              <a:ext uri="{FF2B5EF4-FFF2-40B4-BE49-F238E27FC236}">
                <a16:creationId xmlns:a16="http://schemas.microsoft.com/office/drawing/2014/main" id="{3044984B-29CD-44DC-8704-CD9D21AC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089" y="14125688"/>
            <a:ext cx="14007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Reactivity series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DE0F52BA-F805-45E3-8F75-D79FA2CE6353}"/>
              </a:ext>
            </a:extLst>
          </p:cNvPr>
          <p:cNvSpPr/>
          <p:nvPr/>
        </p:nvSpPr>
        <p:spPr>
          <a:xfrm>
            <a:off x="5759712" y="11091725"/>
            <a:ext cx="66201" cy="60894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CC0868FA-E926-4B5E-ABDB-CC1570F920F4}"/>
              </a:ext>
            </a:extLst>
          </p:cNvPr>
          <p:cNvCxnSpPr>
            <a:cxnSpLocks/>
          </p:cNvCxnSpPr>
          <p:nvPr/>
        </p:nvCxnSpPr>
        <p:spPr>
          <a:xfrm flipH="1">
            <a:off x="3382296" y="13153934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E6DDC11C-5EFB-42A3-AA7B-5BE7A1BD5A7F}"/>
              </a:ext>
            </a:extLst>
          </p:cNvPr>
          <p:cNvCxnSpPr>
            <a:cxnSpLocks/>
          </p:cNvCxnSpPr>
          <p:nvPr/>
        </p:nvCxnSpPr>
        <p:spPr>
          <a:xfrm flipH="1">
            <a:off x="4199627" y="13237722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CB1F54BB-1B7D-43BA-BE4F-C2CA52AB832F}"/>
              </a:ext>
            </a:extLst>
          </p:cNvPr>
          <p:cNvCxnSpPr>
            <a:cxnSpLocks/>
          </p:cNvCxnSpPr>
          <p:nvPr/>
        </p:nvCxnSpPr>
        <p:spPr>
          <a:xfrm flipV="1">
            <a:off x="5129109" y="13855735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E321CB20-2879-4327-A5A8-F74522EEC40F}"/>
              </a:ext>
            </a:extLst>
          </p:cNvPr>
          <p:cNvCxnSpPr>
            <a:cxnSpLocks/>
          </p:cNvCxnSpPr>
          <p:nvPr/>
        </p:nvCxnSpPr>
        <p:spPr>
          <a:xfrm flipV="1">
            <a:off x="5953154" y="13887826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Rectangle 618">
            <a:extLst>
              <a:ext uri="{FF2B5EF4-FFF2-40B4-BE49-F238E27FC236}">
                <a16:creationId xmlns:a16="http://schemas.microsoft.com/office/drawing/2014/main" id="{6BD58ACB-0D37-46BF-B665-367CF2900C2D}"/>
              </a:ext>
            </a:extLst>
          </p:cNvPr>
          <p:cNvSpPr/>
          <p:nvPr/>
        </p:nvSpPr>
        <p:spPr>
          <a:xfrm>
            <a:off x="6174719" y="13356839"/>
            <a:ext cx="121039" cy="6078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20" name="TextBox 52">
            <a:extLst>
              <a:ext uri="{FF2B5EF4-FFF2-40B4-BE49-F238E27FC236}">
                <a16:creationId xmlns:a16="http://schemas.microsoft.com/office/drawing/2014/main" id="{7D2E0AC5-E267-41C9-8D2C-E3D4D98B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85" y="13388451"/>
            <a:ext cx="20863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Reactions of Acids and Bases</a:t>
            </a:r>
            <a:endParaRPr lang="en-US" altLang="en-US" sz="1600" b="1">
              <a:latin typeface="Gill Sans MT Condensed" panose="020B0506020104020203" pitchFamily="34" charset="0"/>
            </a:endParaRPr>
          </a:p>
        </p:txBody>
      </p:sp>
      <p:sp>
        <p:nvSpPr>
          <p:cNvPr id="628" name="TextBox 52">
            <a:extLst>
              <a:ext uri="{FF2B5EF4-FFF2-40B4-BE49-F238E27FC236}">
                <a16:creationId xmlns:a16="http://schemas.microsoft.com/office/drawing/2014/main" id="{DAE21D66-B71C-4902-9B90-3641A92B1990}"/>
              </a:ext>
            </a:extLst>
          </p:cNvPr>
          <p:cNvSpPr txBox="1">
            <a:spLocks noChangeArrowheads="1"/>
          </p:cNvSpPr>
          <p:nvPr/>
        </p:nvSpPr>
        <p:spPr bwMode="auto">
          <a:xfrm rot="3678213">
            <a:off x="479728" y="14988363"/>
            <a:ext cx="20982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Elements Compounds and Mixtures</a:t>
            </a:r>
          </a:p>
        </p:txBody>
      </p:sp>
      <p:sp>
        <p:nvSpPr>
          <p:cNvPr id="629" name="TextBox 126">
            <a:extLst>
              <a:ext uri="{FF2B5EF4-FFF2-40B4-BE49-F238E27FC236}">
                <a16:creationId xmlns:a16="http://schemas.microsoft.com/office/drawing/2014/main" id="{4F9943EF-C0DB-4967-9923-BFBBA2109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184" y="12992207"/>
            <a:ext cx="871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 err="1"/>
              <a:t>Neutralisation</a:t>
            </a:r>
            <a:endParaRPr lang="en-US" altLang="en-US" sz="800" b="1" dirty="0"/>
          </a:p>
        </p:txBody>
      </p:sp>
      <p:sp>
        <p:nvSpPr>
          <p:cNvPr id="630" name="TextBox 126">
            <a:extLst>
              <a:ext uri="{FF2B5EF4-FFF2-40B4-BE49-F238E27FC236}">
                <a16:creationId xmlns:a16="http://schemas.microsoft.com/office/drawing/2014/main" id="{76938B3B-9D80-4B2D-86DF-229EE370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552" y="14054539"/>
            <a:ext cx="9519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Reactions with metals and acids</a:t>
            </a:r>
          </a:p>
        </p:txBody>
      </p: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EF0B2537-1ADA-4433-B0A0-2ED5C3901FFF}"/>
              </a:ext>
            </a:extLst>
          </p:cNvPr>
          <p:cNvCxnSpPr>
            <a:cxnSpLocks/>
          </p:cNvCxnSpPr>
          <p:nvPr/>
        </p:nvCxnSpPr>
        <p:spPr>
          <a:xfrm flipH="1">
            <a:off x="6595223" y="13235617"/>
            <a:ext cx="27844" cy="175177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B9FCC739-74CB-447B-86EA-106F3DF15954}"/>
              </a:ext>
            </a:extLst>
          </p:cNvPr>
          <p:cNvCxnSpPr>
            <a:cxnSpLocks/>
          </p:cNvCxnSpPr>
          <p:nvPr/>
        </p:nvCxnSpPr>
        <p:spPr>
          <a:xfrm>
            <a:off x="7454503" y="13175725"/>
            <a:ext cx="233362" cy="258735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0AF56C0B-F5F3-4970-9204-6ADF5CBB43B2}"/>
              </a:ext>
            </a:extLst>
          </p:cNvPr>
          <p:cNvCxnSpPr>
            <a:cxnSpLocks/>
          </p:cNvCxnSpPr>
          <p:nvPr/>
        </p:nvCxnSpPr>
        <p:spPr>
          <a:xfrm flipV="1">
            <a:off x="6478884" y="13932210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0337F401-594A-425C-90BD-0FA92049C902}"/>
              </a:ext>
            </a:extLst>
          </p:cNvPr>
          <p:cNvCxnSpPr>
            <a:cxnSpLocks/>
          </p:cNvCxnSpPr>
          <p:nvPr/>
        </p:nvCxnSpPr>
        <p:spPr>
          <a:xfrm flipH="1" flipV="1">
            <a:off x="7847146" y="13875653"/>
            <a:ext cx="119534" cy="21749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6" name="TextBox 126">
            <a:extLst>
              <a:ext uri="{FF2B5EF4-FFF2-40B4-BE49-F238E27FC236}">
                <a16:creationId xmlns:a16="http://schemas.microsoft.com/office/drawing/2014/main" id="{CA23BF33-A494-44B6-85F8-86604D20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643" y="13758901"/>
            <a:ext cx="6941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Indicators</a:t>
            </a:r>
          </a:p>
        </p:txBody>
      </p: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3821DAB6-B9DE-4ED0-AFCB-4B7C7685A339}"/>
              </a:ext>
            </a:extLst>
          </p:cNvPr>
          <p:cNvCxnSpPr>
            <a:cxnSpLocks/>
            <a:stCxn id="636" idx="1"/>
          </p:cNvCxnSpPr>
          <p:nvPr/>
        </p:nvCxnSpPr>
        <p:spPr>
          <a:xfrm flipH="1" flipV="1">
            <a:off x="8193881" y="13825917"/>
            <a:ext cx="238762" cy="40706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9" name="Rectangle 648">
            <a:extLst>
              <a:ext uri="{FF2B5EF4-FFF2-40B4-BE49-F238E27FC236}">
                <a16:creationId xmlns:a16="http://schemas.microsoft.com/office/drawing/2014/main" id="{9685107A-4D53-4AB5-BB39-B745B22C19A0}"/>
              </a:ext>
            </a:extLst>
          </p:cNvPr>
          <p:cNvSpPr/>
          <p:nvPr/>
        </p:nvSpPr>
        <p:spPr>
          <a:xfrm>
            <a:off x="7863661" y="11048699"/>
            <a:ext cx="73829" cy="603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651" name="TextBox 189">
            <a:extLst>
              <a:ext uri="{FF2B5EF4-FFF2-40B4-BE49-F238E27FC236}">
                <a16:creationId xmlns:a16="http://schemas.microsoft.com/office/drawing/2014/main" id="{2CA2D15E-39AF-4437-83AE-796B6F1A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259" y="10827080"/>
            <a:ext cx="852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Rock Cycle</a:t>
            </a:r>
          </a:p>
        </p:txBody>
      </p:sp>
      <p:sp>
        <p:nvSpPr>
          <p:cNvPr id="653" name="TextBox 52">
            <a:extLst>
              <a:ext uri="{FF2B5EF4-FFF2-40B4-BE49-F238E27FC236}">
                <a16:creationId xmlns:a16="http://schemas.microsoft.com/office/drawing/2014/main" id="{544FF268-E2EA-4D22-BDEF-CC53E54D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521" y="11067241"/>
            <a:ext cx="172933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Chemistry Earth and the Atmosphere</a:t>
            </a:r>
          </a:p>
        </p:txBody>
      </p:sp>
      <p:sp>
        <p:nvSpPr>
          <p:cNvPr id="659" name="TextBox 189">
            <a:extLst>
              <a:ext uri="{FF2B5EF4-FFF2-40B4-BE49-F238E27FC236}">
                <a16:creationId xmlns:a16="http://schemas.microsoft.com/office/drawing/2014/main" id="{64EF0AD0-A384-4D74-9A49-8AEB8957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051" y="10662870"/>
            <a:ext cx="9186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Carbon Cycle</a:t>
            </a:r>
          </a:p>
        </p:txBody>
      </p: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9CB5046E-4EFF-46C6-B73B-BD3C6506B091}"/>
              </a:ext>
            </a:extLst>
          </p:cNvPr>
          <p:cNvCxnSpPr>
            <a:cxnSpLocks/>
          </p:cNvCxnSpPr>
          <p:nvPr/>
        </p:nvCxnSpPr>
        <p:spPr>
          <a:xfrm>
            <a:off x="6286918" y="10848361"/>
            <a:ext cx="57770" cy="30858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2" name="TextBox 189">
            <a:extLst>
              <a:ext uri="{FF2B5EF4-FFF2-40B4-BE49-F238E27FC236}">
                <a16:creationId xmlns:a16="http://schemas.microsoft.com/office/drawing/2014/main" id="{9D930FBE-E8CA-4EC7-830B-F764999E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133" y="11781749"/>
            <a:ext cx="852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Fossil Fuels</a:t>
            </a:r>
          </a:p>
        </p:txBody>
      </p: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345B4012-CF52-449D-B399-C7EB9A9E8E43}"/>
              </a:ext>
            </a:extLst>
          </p:cNvPr>
          <p:cNvCxnSpPr>
            <a:cxnSpLocks/>
          </p:cNvCxnSpPr>
          <p:nvPr/>
        </p:nvCxnSpPr>
        <p:spPr>
          <a:xfrm flipV="1">
            <a:off x="7116425" y="11581883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8" name="TextBox 167">
            <a:extLst>
              <a:ext uri="{FF2B5EF4-FFF2-40B4-BE49-F238E27FC236}">
                <a16:creationId xmlns:a16="http://schemas.microsoft.com/office/drawing/2014/main" id="{88A49C04-22CF-4658-BF13-0F763848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573" y="10682698"/>
            <a:ext cx="11854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Bonding </a:t>
            </a:r>
          </a:p>
        </p:txBody>
      </p:sp>
      <p:sp>
        <p:nvSpPr>
          <p:cNvPr id="684" name="TextBox 252">
            <a:extLst>
              <a:ext uri="{FF2B5EF4-FFF2-40B4-BE49-F238E27FC236}">
                <a16:creationId xmlns:a16="http://schemas.microsoft.com/office/drawing/2014/main" id="{3F181AD2-3FC0-4AA0-A16D-9195DF4B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9" y="11325897"/>
            <a:ext cx="812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Alkali metals</a:t>
            </a:r>
          </a:p>
        </p:txBody>
      </p:sp>
      <p:sp>
        <p:nvSpPr>
          <p:cNvPr id="693" name="TextBox 339">
            <a:extLst>
              <a:ext uri="{FF2B5EF4-FFF2-40B4-BE49-F238E27FC236}">
                <a16:creationId xmlns:a16="http://schemas.microsoft.com/office/drawing/2014/main" id="{342A66D8-8371-4627-898F-F3E2850B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0" y="10824010"/>
            <a:ext cx="80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Halogens</a:t>
            </a:r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C9B9F900-42E8-416D-B874-BB7C59F53CFC}"/>
              </a:ext>
            </a:extLst>
          </p:cNvPr>
          <p:cNvCxnSpPr>
            <a:cxnSpLocks/>
            <a:stCxn id="714" idx="1"/>
          </p:cNvCxnSpPr>
          <p:nvPr/>
        </p:nvCxnSpPr>
        <p:spPr>
          <a:xfrm flipH="1" flipV="1">
            <a:off x="1540540" y="10118662"/>
            <a:ext cx="256602" cy="27060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8" name="TextBox 52">
            <a:extLst>
              <a:ext uri="{FF2B5EF4-FFF2-40B4-BE49-F238E27FC236}">
                <a16:creationId xmlns:a16="http://schemas.microsoft.com/office/drawing/2014/main" id="{FB61298C-CB5C-413E-B340-15EA0FB8C8B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6070" y="10068034"/>
            <a:ext cx="17203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1</a:t>
            </a:r>
            <a:r>
              <a:rPr lang="en-US" altLang="en-US" sz="1800" b="1">
                <a:latin typeface="Gill Sans MT Condensed" panose="020B0506020104020203" pitchFamily="34" charset="0"/>
              </a:rPr>
              <a:t>) Atoms and the periodic table</a:t>
            </a:r>
          </a:p>
        </p:txBody>
      </p:sp>
      <p:sp>
        <p:nvSpPr>
          <p:cNvPr id="714" name="TextBox 356">
            <a:extLst>
              <a:ext uri="{FF2B5EF4-FFF2-40B4-BE49-F238E27FC236}">
                <a16:creationId xmlns:a16="http://schemas.microsoft.com/office/drawing/2014/main" id="{D4272823-C0C3-4E63-B674-656B31B6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142" y="10180109"/>
            <a:ext cx="74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Transition metals</a:t>
            </a:r>
          </a:p>
        </p:txBody>
      </p: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716527A0-C571-4125-9A91-7890C74B28B3}"/>
              </a:ext>
            </a:extLst>
          </p:cNvPr>
          <p:cNvCxnSpPr>
            <a:cxnSpLocks/>
          </p:cNvCxnSpPr>
          <p:nvPr/>
        </p:nvCxnSpPr>
        <p:spPr>
          <a:xfrm flipV="1">
            <a:off x="808329" y="10653667"/>
            <a:ext cx="381212" cy="13009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5" name="TextBox 171">
            <a:extLst>
              <a:ext uri="{FF2B5EF4-FFF2-40B4-BE49-F238E27FC236}">
                <a16:creationId xmlns:a16="http://schemas.microsoft.com/office/drawing/2014/main" id="{0B5A060F-7AE3-49E6-ADC5-6A7BAAF0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968" y="11769227"/>
            <a:ext cx="9200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Periodic table</a:t>
            </a:r>
          </a:p>
        </p:txBody>
      </p:sp>
      <p:cxnSp>
        <p:nvCxnSpPr>
          <p:cNvPr id="756" name="Straight Connector 755">
            <a:extLst>
              <a:ext uri="{FF2B5EF4-FFF2-40B4-BE49-F238E27FC236}">
                <a16:creationId xmlns:a16="http://schemas.microsoft.com/office/drawing/2014/main" id="{76088A8C-F3C9-4116-A600-7FC9FE034573}"/>
              </a:ext>
            </a:extLst>
          </p:cNvPr>
          <p:cNvCxnSpPr>
            <a:cxnSpLocks/>
          </p:cNvCxnSpPr>
          <p:nvPr/>
        </p:nvCxnSpPr>
        <p:spPr>
          <a:xfrm flipV="1">
            <a:off x="2498725" y="11570799"/>
            <a:ext cx="668" cy="23411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50E124EE-38AC-47BE-B533-D88FBA0D92A6}"/>
              </a:ext>
            </a:extLst>
          </p:cNvPr>
          <p:cNvCxnSpPr>
            <a:cxnSpLocks/>
          </p:cNvCxnSpPr>
          <p:nvPr/>
        </p:nvCxnSpPr>
        <p:spPr>
          <a:xfrm flipV="1">
            <a:off x="1572204" y="11613646"/>
            <a:ext cx="176247" cy="20346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0" name="TextBox 171">
            <a:extLst>
              <a:ext uri="{FF2B5EF4-FFF2-40B4-BE49-F238E27FC236}">
                <a16:creationId xmlns:a16="http://schemas.microsoft.com/office/drawing/2014/main" id="{EA34947A-F369-4182-BFD3-50E223DD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18" y="11743103"/>
            <a:ext cx="920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History of the atom</a:t>
            </a:r>
          </a:p>
        </p:txBody>
      </p:sp>
      <p:cxnSp>
        <p:nvCxnSpPr>
          <p:cNvPr id="761" name="Straight Connector 760">
            <a:extLst>
              <a:ext uri="{FF2B5EF4-FFF2-40B4-BE49-F238E27FC236}">
                <a16:creationId xmlns:a16="http://schemas.microsoft.com/office/drawing/2014/main" id="{4746D02F-D73E-48FA-A17E-6E5429B832C2}"/>
              </a:ext>
            </a:extLst>
          </p:cNvPr>
          <p:cNvCxnSpPr>
            <a:cxnSpLocks/>
          </p:cNvCxnSpPr>
          <p:nvPr/>
        </p:nvCxnSpPr>
        <p:spPr>
          <a:xfrm flipV="1">
            <a:off x="1226557" y="11390805"/>
            <a:ext cx="297003" cy="16202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87FE9698-EAEB-4EBC-8A8C-8D42EA52A59F}"/>
              </a:ext>
            </a:extLst>
          </p:cNvPr>
          <p:cNvCxnSpPr>
            <a:cxnSpLocks/>
          </p:cNvCxnSpPr>
          <p:nvPr/>
        </p:nvCxnSpPr>
        <p:spPr>
          <a:xfrm>
            <a:off x="1759316" y="8862628"/>
            <a:ext cx="139334" cy="29092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id="{E7871276-F58B-4241-98C9-D05FE94A8D96}"/>
              </a:ext>
            </a:extLst>
          </p:cNvPr>
          <p:cNvCxnSpPr>
            <a:cxnSpLocks/>
          </p:cNvCxnSpPr>
          <p:nvPr/>
        </p:nvCxnSpPr>
        <p:spPr>
          <a:xfrm flipH="1" flipV="1">
            <a:off x="1844969" y="9555658"/>
            <a:ext cx="300826" cy="1398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5FCBD88A-068C-4A24-B9D5-161F810ECD1B}"/>
              </a:ext>
            </a:extLst>
          </p:cNvPr>
          <p:cNvCxnSpPr>
            <a:cxnSpLocks/>
          </p:cNvCxnSpPr>
          <p:nvPr/>
        </p:nvCxnSpPr>
        <p:spPr>
          <a:xfrm>
            <a:off x="2207424" y="8871569"/>
            <a:ext cx="26189" cy="19222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77728B14-9666-47A9-AF0B-537429A6FC5D}"/>
              </a:ext>
            </a:extLst>
          </p:cNvPr>
          <p:cNvCxnSpPr>
            <a:cxnSpLocks/>
          </p:cNvCxnSpPr>
          <p:nvPr/>
        </p:nvCxnSpPr>
        <p:spPr>
          <a:xfrm>
            <a:off x="750888" y="9848402"/>
            <a:ext cx="454050" cy="3464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TextBox 356">
            <a:extLst>
              <a:ext uri="{FF2B5EF4-FFF2-40B4-BE49-F238E27FC236}">
                <a16:creationId xmlns:a16="http://schemas.microsoft.com/office/drawing/2014/main" id="{2A54DA6A-F3E6-4CFE-B85E-39BF9AD4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75" y="9496873"/>
            <a:ext cx="74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RAM and RFM</a:t>
            </a:r>
          </a:p>
        </p:txBody>
      </p:sp>
      <p:sp>
        <p:nvSpPr>
          <p:cNvPr id="795" name="TextBox 52">
            <a:extLst>
              <a:ext uri="{FF2B5EF4-FFF2-40B4-BE49-F238E27FC236}">
                <a16:creationId xmlns:a16="http://schemas.microsoft.com/office/drawing/2014/main" id="{9F6F5CE9-CE08-46E9-A8F1-C6DB3E6C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722" y="9067475"/>
            <a:ext cx="3052465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Gill Sans MT Condensed" panose="020B0506020104020203" pitchFamily="34" charset="0"/>
              </a:rPr>
              <a:t>3) Quantitative Chem</a:t>
            </a:r>
          </a:p>
        </p:txBody>
      </p:sp>
      <p:sp>
        <p:nvSpPr>
          <p:cNvPr id="796" name="TextBox 234">
            <a:extLst>
              <a:ext uri="{FF2B5EF4-FFF2-40B4-BE49-F238E27FC236}">
                <a16:creationId xmlns:a16="http://schemas.microsoft.com/office/drawing/2014/main" id="{4DAFD67B-A0A9-4179-9002-9EFD183F9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061" y="9614856"/>
            <a:ext cx="789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Giant Covalent structures</a:t>
            </a:r>
          </a:p>
        </p:txBody>
      </p:sp>
      <p:sp>
        <p:nvSpPr>
          <p:cNvPr id="800" name="TextBox 234">
            <a:extLst>
              <a:ext uri="{FF2B5EF4-FFF2-40B4-BE49-F238E27FC236}">
                <a16:creationId xmlns:a16="http://schemas.microsoft.com/office/drawing/2014/main" id="{11877D58-F588-4C47-B5B4-D7C62A33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801" y="9798129"/>
            <a:ext cx="7295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Avogadro’s number</a:t>
            </a:r>
          </a:p>
        </p:txBody>
      </p: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E972A59C-7094-4AD9-A5A1-8CAF79473967}"/>
              </a:ext>
            </a:extLst>
          </p:cNvPr>
          <p:cNvCxnSpPr>
            <a:cxnSpLocks/>
          </p:cNvCxnSpPr>
          <p:nvPr/>
        </p:nvCxnSpPr>
        <p:spPr>
          <a:xfrm flipV="1">
            <a:off x="4710378" y="9554495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8" name="TextBox 177">
            <a:extLst>
              <a:ext uri="{FF2B5EF4-FFF2-40B4-BE49-F238E27FC236}">
                <a16:creationId xmlns:a16="http://schemas.microsoft.com/office/drawing/2014/main" id="{93A693BA-494B-4549-88CE-97B193A65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8620630"/>
            <a:ext cx="769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Moles</a:t>
            </a:r>
          </a:p>
        </p:txBody>
      </p: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7D1E6B08-D7BD-43DA-A8BE-967156D5565D}"/>
              </a:ext>
            </a:extLst>
          </p:cNvPr>
          <p:cNvCxnSpPr>
            <a:cxnSpLocks/>
          </p:cNvCxnSpPr>
          <p:nvPr/>
        </p:nvCxnSpPr>
        <p:spPr>
          <a:xfrm>
            <a:off x="5353183" y="8788543"/>
            <a:ext cx="49821" cy="31651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2" name="TextBox 184">
            <a:extLst>
              <a:ext uri="{FF2B5EF4-FFF2-40B4-BE49-F238E27FC236}">
                <a16:creationId xmlns:a16="http://schemas.microsoft.com/office/drawing/2014/main" id="{1FBC9D78-DE4D-47FF-8D99-0B6AA86D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251" y="8673419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Concentration</a:t>
            </a:r>
          </a:p>
        </p:txBody>
      </p:sp>
      <p:cxnSp>
        <p:nvCxnSpPr>
          <p:cNvPr id="814" name="Straight Connector 813">
            <a:extLst>
              <a:ext uri="{FF2B5EF4-FFF2-40B4-BE49-F238E27FC236}">
                <a16:creationId xmlns:a16="http://schemas.microsoft.com/office/drawing/2014/main" id="{76BCB428-86DF-4E98-BD5D-3FE122B1A952}"/>
              </a:ext>
            </a:extLst>
          </p:cNvPr>
          <p:cNvCxnSpPr>
            <a:cxnSpLocks/>
          </p:cNvCxnSpPr>
          <p:nvPr/>
        </p:nvCxnSpPr>
        <p:spPr>
          <a:xfrm flipH="1">
            <a:off x="5968085" y="8844087"/>
            <a:ext cx="17411" cy="27486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BC9B60A5-E8ED-48C0-B288-402242AB26F6}"/>
              </a:ext>
            </a:extLst>
          </p:cNvPr>
          <p:cNvCxnSpPr>
            <a:cxnSpLocks/>
          </p:cNvCxnSpPr>
          <p:nvPr/>
        </p:nvCxnSpPr>
        <p:spPr>
          <a:xfrm flipV="1">
            <a:off x="5804909" y="950220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A88EC549-3BF4-4118-A44B-D601B008BC68}"/>
              </a:ext>
            </a:extLst>
          </p:cNvPr>
          <p:cNvCxnSpPr>
            <a:cxnSpLocks/>
          </p:cNvCxnSpPr>
          <p:nvPr/>
        </p:nvCxnSpPr>
        <p:spPr>
          <a:xfrm>
            <a:off x="6812390" y="8784273"/>
            <a:ext cx="11263" cy="30220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7" name="TextBox 184">
            <a:extLst>
              <a:ext uri="{FF2B5EF4-FFF2-40B4-BE49-F238E27FC236}">
                <a16:creationId xmlns:a16="http://schemas.microsoft.com/office/drawing/2014/main" id="{6CB0AAB1-3CA0-4110-AAB9-90AD4A67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517" y="8608584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Moles in a gas</a:t>
            </a: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0A5C97A-F30C-467F-8029-566E88365626}"/>
              </a:ext>
            </a:extLst>
          </p:cNvPr>
          <p:cNvCxnSpPr>
            <a:cxnSpLocks/>
          </p:cNvCxnSpPr>
          <p:nvPr/>
        </p:nvCxnSpPr>
        <p:spPr>
          <a:xfrm flipV="1">
            <a:off x="7172509" y="9561387"/>
            <a:ext cx="11733" cy="20816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253A9426-BBE7-4924-8BDA-473146F339ED}"/>
              </a:ext>
            </a:extLst>
          </p:cNvPr>
          <p:cNvCxnSpPr>
            <a:cxnSpLocks/>
          </p:cNvCxnSpPr>
          <p:nvPr/>
        </p:nvCxnSpPr>
        <p:spPr>
          <a:xfrm>
            <a:off x="7817982" y="8688176"/>
            <a:ext cx="91360" cy="32575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25B23BC1-73E3-4A62-BF84-DACD71949205}"/>
              </a:ext>
            </a:extLst>
          </p:cNvPr>
          <p:cNvCxnSpPr>
            <a:cxnSpLocks/>
          </p:cNvCxnSpPr>
          <p:nvPr/>
        </p:nvCxnSpPr>
        <p:spPr>
          <a:xfrm flipV="1">
            <a:off x="4110754" y="7336609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B89F0B7F-1248-4492-ACB7-BA3102F80FC5}"/>
              </a:ext>
            </a:extLst>
          </p:cNvPr>
          <p:cNvCxnSpPr>
            <a:cxnSpLocks/>
          </p:cNvCxnSpPr>
          <p:nvPr/>
        </p:nvCxnSpPr>
        <p:spPr>
          <a:xfrm flipV="1">
            <a:off x="3646034" y="7342776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9" name="TextBox 262">
            <a:extLst>
              <a:ext uri="{FF2B5EF4-FFF2-40B4-BE49-F238E27FC236}">
                <a16:creationId xmlns:a16="http://schemas.microsoft.com/office/drawing/2014/main" id="{0D8EF0E4-A65F-4062-A0F4-6E7A4736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217" y="6210562"/>
            <a:ext cx="1192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RP5 Monitoring rates of reactions</a:t>
            </a:r>
          </a:p>
        </p:txBody>
      </p:sp>
      <p:cxnSp>
        <p:nvCxnSpPr>
          <p:cNvPr id="862" name="Straight Connector 861">
            <a:extLst>
              <a:ext uri="{FF2B5EF4-FFF2-40B4-BE49-F238E27FC236}">
                <a16:creationId xmlns:a16="http://schemas.microsoft.com/office/drawing/2014/main" id="{4E247F6E-7DB2-405E-A5EB-774F539CEE0A}"/>
              </a:ext>
            </a:extLst>
          </p:cNvPr>
          <p:cNvCxnSpPr>
            <a:cxnSpLocks/>
          </p:cNvCxnSpPr>
          <p:nvPr/>
        </p:nvCxnSpPr>
        <p:spPr>
          <a:xfrm flipH="1">
            <a:off x="4024273" y="6528431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>
            <a:extLst>
              <a:ext uri="{FF2B5EF4-FFF2-40B4-BE49-F238E27FC236}">
                <a16:creationId xmlns:a16="http://schemas.microsoft.com/office/drawing/2014/main" id="{7BB57FD3-547E-4ECB-9BE2-53AD683C6A24}"/>
              </a:ext>
            </a:extLst>
          </p:cNvPr>
          <p:cNvCxnSpPr>
            <a:cxnSpLocks/>
          </p:cNvCxnSpPr>
          <p:nvPr/>
        </p:nvCxnSpPr>
        <p:spPr>
          <a:xfrm flipH="1">
            <a:off x="3205903" y="6699465"/>
            <a:ext cx="35919" cy="20394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Straight Connector 867">
            <a:extLst>
              <a:ext uri="{FF2B5EF4-FFF2-40B4-BE49-F238E27FC236}">
                <a16:creationId xmlns:a16="http://schemas.microsoft.com/office/drawing/2014/main" id="{19A6D192-54BA-4AFC-BC82-F3B67AC924C5}"/>
              </a:ext>
            </a:extLst>
          </p:cNvPr>
          <p:cNvCxnSpPr>
            <a:cxnSpLocks/>
          </p:cNvCxnSpPr>
          <p:nvPr/>
        </p:nvCxnSpPr>
        <p:spPr>
          <a:xfrm flipV="1">
            <a:off x="2329511" y="7330920"/>
            <a:ext cx="148832" cy="289878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80A4F5ED-70AF-48A0-B1CC-F17063AE0969}"/>
              </a:ext>
            </a:extLst>
          </p:cNvPr>
          <p:cNvCxnSpPr>
            <a:cxnSpLocks/>
          </p:cNvCxnSpPr>
          <p:nvPr/>
        </p:nvCxnSpPr>
        <p:spPr>
          <a:xfrm flipV="1">
            <a:off x="1657863" y="7274532"/>
            <a:ext cx="215165" cy="24030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1877CB23-68A7-447F-925D-F625E7E22994}"/>
              </a:ext>
            </a:extLst>
          </p:cNvPr>
          <p:cNvCxnSpPr>
            <a:cxnSpLocks/>
          </p:cNvCxnSpPr>
          <p:nvPr/>
        </p:nvCxnSpPr>
        <p:spPr>
          <a:xfrm>
            <a:off x="4106437" y="4224503"/>
            <a:ext cx="0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115ABE59-6985-4012-9AB0-9B84BC3379FD}"/>
              </a:ext>
            </a:extLst>
          </p:cNvPr>
          <p:cNvCxnSpPr>
            <a:cxnSpLocks/>
          </p:cNvCxnSpPr>
          <p:nvPr/>
        </p:nvCxnSpPr>
        <p:spPr>
          <a:xfrm flipV="1">
            <a:off x="4004451" y="5023876"/>
            <a:ext cx="0" cy="42391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4F646A09-ED7A-42F5-99A8-284279A2FBBA}"/>
              </a:ext>
            </a:extLst>
          </p:cNvPr>
          <p:cNvCxnSpPr>
            <a:cxnSpLocks/>
          </p:cNvCxnSpPr>
          <p:nvPr/>
        </p:nvCxnSpPr>
        <p:spPr>
          <a:xfrm>
            <a:off x="5084374" y="4297300"/>
            <a:ext cx="23268" cy="33577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6" name="TextBox 202">
            <a:extLst>
              <a:ext uri="{FF2B5EF4-FFF2-40B4-BE49-F238E27FC236}">
                <a16:creationId xmlns:a16="http://schemas.microsoft.com/office/drawing/2014/main" id="{E99F6633-F14C-480C-82E6-E427B32B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068" y="3809689"/>
            <a:ext cx="835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Global climate change</a:t>
            </a:r>
          </a:p>
        </p:txBody>
      </p:sp>
      <p:sp>
        <p:nvSpPr>
          <p:cNvPr id="961" name="TextBox 206">
            <a:extLst>
              <a:ext uri="{FF2B5EF4-FFF2-40B4-BE49-F238E27FC236}">
                <a16:creationId xmlns:a16="http://schemas.microsoft.com/office/drawing/2014/main" id="{49B883E9-7C8F-43AC-9F40-2E70BDEA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113" y="5543056"/>
            <a:ext cx="1030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Haber process and </a:t>
            </a:r>
            <a:r>
              <a:rPr lang="en-US" altLang="en-US" sz="800" b="1" err="1"/>
              <a:t>revisible</a:t>
            </a:r>
            <a:r>
              <a:rPr lang="en-US" altLang="en-US" sz="800" b="1"/>
              <a:t> reactions</a:t>
            </a:r>
          </a:p>
        </p:txBody>
      </p:sp>
      <p:cxnSp>
        <p:nvCxnSpPr>
          <p:cNvPr id="964" name="Straight Connector 963">
            <a:extLst>
              <a:ext uri="{FF2B5EF4-FFF2-40B4-BE49-F238E27FC236}">
                <a16:creationId xmlns:a16="http://schemas.microsoft.com/office/drawing/2014/main" id="{77AD8AEA-059E-4F49-ADDD-7BFF8F6E9F94}"/>
              </a:ext>
            </a:extLst>
          </p:cNvPr>
          <p:cNvCxnSpPr>
            <a:cxnSpLocks/>
          </p:cNvCxnSpPr>
          <p:nvPr/>
        </p:nvCxnSpPr>
        <p:spPr>
          <a:xfrm flipV="1">
            <a:off x="5862646" y="5174455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5" name="TextBox 206">
            <a:extLst>
              <a:ext uri="{FF2B5EF4-FFF2-40B4-BE49-F238E27FC236}">
                <a16:creationId xmlns:a16="http://schemas.microsoft.com/office/drawing/2014/main" id="{6085CF16-B660-4634-A1DC-3E8507A9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356" y="3870239"/>
            <a:ext cx="1033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Waste-water management and potable water</a:t>
            </a:r>
          </a:p>
        </p:txBody>
      </p:sp>
      <p:cxnSp>
        <p:nvCxnSpPr>
          <p:cNvPr id="970" name="Straight Connector 969">
            <a:extLst>
              <a:ext uri="{FF2B5EF4-FFF2-40B4-BE49-F238E27FC236}">
                <a16:creationId xmlns:a16="http://schemas.microsoft.com/office/drawing/2014/main" id="{B878D843-8E99-4BF1-A71B-5131C5D783AA}"/>
              </a:ext>
            </a:extLst>
          </p:cNvPr>
          <p:cNvCxnSpPr>
            <a:cxnSpLocks/>
          </p:cNvCxnSpPr>
          <p:nvPr/>
        </p:nvCxnSpPr>
        <p:spPr>
          <a:xfrm>
            <a:off x="6594162" y="4049618"/>
            <a:ext cx="28905" cy="55819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8" name="Straight Connector 987">
            <a:extLst>
              <a:ext uri="{FF2B5EF4-FFF2-40B4-BE49-F238E27FC236}">
                <a16:creationId xmlns:a16="http://schemas.microsoft.com/office/drawing/2014/main" id="{29D7994A-726E-42B6-BC32-98D0F019D0D3}"/>
              </a:ext>
            </a:extLst>
          </p:cNvPr>
          <p:cNvCxnSpPr>
            <a:cxnSpLocks/>
          </p:cNvCxnSpPr>
          <p:nvPr/>
        </p:nvCxnSpPr>
        <p:spPr>
          <a:xfrm flipV="1">
            <a:off x="6477178" y="953025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9" name="TextBox 194">
            <a:extLst>
              <a:ext uri="{FF2B5EF4-FFF2-40B4-BE49-F238E27FC236}">
                <a16:creationId xmlns:a16="http://schemas.microsoft.com/office/drawing/2014/main" id="{8126BCC6-5344-45DA-A85E-D5733F62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69" y="9761092"/>
            <a:ext cx="8165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RP2 Titrations</a:t>
            </a:r>
            <a:endParaRPr lang="en-US" altLang="en-US" sz="800" b="1"/>
          </a:p>
        </p:txBody>
      </p:sp>
      <p:sp>
        <p:nvSpPr>
          <p:cNvPr id="556" name="TextBox 336">
            <a:extLst>
              <a:ext uri="{FF2B5EF4-FFF2-40B4-BE49-F238E27FC236}">
                <a16:creationId xmlns:a16="http://schemas.microsoft.com/office/drawing/2014/main" id="{EACBC1AB-7A82-47C8-AF5D-6E743156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" y="5579712"/>
            <a:ext cx="11268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RP6 Chromatography</a:t>
            </a:r>
          </a:p>
        </p:txBody>
      </p:sp>
      <p:sp>
        <p:nvSpPr>
          <p:cNvPr id="515" name="TextBox 52">
            <a:extLst>
              <a:ext uri="{FF2B5EF4-FFF2-40B4-BE49-F238E27FC236}">
                <a16:creationId xmlns:a16="http://schemas.microsoft.com/office/drawing/2014/main" id="{C65A4817-D106-4DF5-80A9-700896FE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148" y="15542630"/>
            <a:ext cx="1693193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Core Chemistry</a:t>
            </a:r>
          </a:p>
        </p:txBody>
      </p:sp>
      <p:pic>
        <p:nvPicPr>
          <p:cNvPr id="559" name="Picture 558">
            <a:extLst>
              <a:ext uri="{FF2B5EF4-FFF2-40B4-BE49-F238E27FC236}">
                <a16:creationId xmlns:a16="http://schemas.microsoft.com/office/drawing/2014/main" id="{E1094434-2054-448A-B6FD-4FCA631331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38" t="28125" r="34150" b="46648"/>
          <a:stretch/>
        </p:blipFill>
        <p:spPr>
          <a:xfrm>
            <a:off x="7193080" y="16431018"/>
            <a:ext cx="1225314" cy="4921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E9FB63A-0FDA-4DBA-8E11-913C67BB2233}"/>
              </a:ext>
            </a:extLst>
          </p:cNvPr>
          <p:cNvGrpSpPr/>
          <p:nvPr/>
        </p:nvGrpSpPr>
        <p:grpSpPr>
          <a:xfrm>
            <a:off x="6040327" y="16426879"/>
            <a:ext cx="1190240" cy="884845"/>
            <a:chOff x="6040327" y="16426879"/>
            <a:chExt cx="1190240" cy="8848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103D82-0D2F-4897-A2E9-1CA69B196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0910" r="23456"/>
            <a:stretch/>
          </p:blipFill>
          <p:spPr>
            <a:xfrm>
              <a:off x="6040327" y="16470620"/>
              <a:ext cx="1190240" cy="84110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2A89A6-883D-4B69-B843-2144BA14788B}"/>
                </a:ext>
              </a:extLst>
            </p:cNvPr>
            <p:cNvSpPr/>
            <p:nvPr/>
          </p:nvSpPr>
          <p:spPr>
            <a:xfrm>
              <a:off x="7020459" y="16426879"/>
              <a:ext cx="201931" cy="255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5388D2C-CC38-413D-994E-15E4A7AC9324}"/>
              </a:ext>
            </a:extLst>
          </p:cNvPr>
          <p:cNvSpPr/>
          <p:nvPr/>
        </p:nvSpPr>
        <p:spPr>
          <a:xfrm>
            <a:off x="7010107" y="15022039"/>
            <a:ext cx="736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Properties of</a:t>
            </a:r>
          </a:p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 materials</a:t>
            </a:r>
          </a:p>
        </p:txBody>
      </p:sp>
      <p:pic>
        <p:nvPicPr>
          <p:cNvPr id="594" name="Picture 593">
            <a:extLst>
              <a:ext uri="{FF2B5EF4-FFF2-40B4-BE49-F238E27FC236}">
                <a16:creationId xmlns:a16="http://schemas.microsoft.com/office/drawing/2014/main" id="{9F0B59B0-7EF4-4C55-8DCA-E77EFCE960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11" t="37288" r="46304" b="36344"/>
          <a:stretch/>
        </p:blipFill>
        <p:spPr>
          <a:xfrm>
            <a:off x="3510632" y="14847817"/>
            <a:ext cx="655491" cy="609600"/>
          </a:xfrm>
          <a:prstGeom prst="rect">
            <a:avLst/>
          </a:prstGeom>
        </p:spPr>
      </p:pic>
      <p:pic>
        <p:nvPicPr>
          <p:cNvPr id="640" name="Picture 639">
            <a:extLst>
              <a:ext uri="{FF2B5EF4-FFF2-40B4-BE49-F238E27FC236}">
                <a16:creationId xmlns:a16="http://schemas.microsoft.com/office/drawing/2014/main" id="{C56E6147-DD5C-4A66-9079-43D1C4BE5CB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348" t="47536" r="36848" b="27138"/>
          <a:stretch/>
        </p:blipFill>
        <p:spPr>
          <a:xfrm>
            <a:off x="6546582" y="14264606"/>
            <a:ext cx="1016500" cy="373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229C14-6A68-45BA-BCFA-DD7DEC6FEECC}"/>
              </a:ext>
            </a:extLst>
          </p:cNvPr>
          <p:cNvSpPr txBox="1"/>
          <p:nvPr/>
        </p:nvSpPr>
        <p:spPr>
          <a:xfrm>
            <a:off x="5630176" y="14074246"/>
            <a:ext cx="12112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Water 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82F74-85E7-4A41-BE81-4670F95ECACF}"/>
              </a:ext>
            </a:extLst>
          </p:cNvPr>
          <p:cNvSpPr txBox="1"/>
          <p:nvPr/>
        </p:nvSpPr>
        <p:spPr>
          <a:xfrm>
            <a:off x="6466645" y="14003223"/>
            <a:ext cx="605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pH 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80C87-1018-4700-86B8-F696D837B8DA}"/>
              </a:ext>
            </a:extLst>
          </p:cNvPr>
          <p:cNvSpPr txBox="1"/>
          <p:nvPr/>
        </p:nvSpPr>
        <p:spPr>
          <a:xfrm>
            <a:off x="7060116" y="12986242"/>
            <a:ext cx="800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Acid Rain</a:t>
            </a:r>
          </a:p>
        </p:txBody>
      </p:sp>
      <p:pic>
        <p:nvPicPr>
          <p:cNvPr id="655" name="Picture 654">
            <a:extLst>
              <a:ext uri="{FF2B5EF4-FFF2-40B4-BE49-F238E27FC236}">
                <a16:creationId xmlns:a16="http://schemas.microsoft.com/office/drawing/2014/main" id="{23044A5B-0485-46CE-9A9B-E1E0D1D6AB4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861" t="43474" r="23587" b="18633"/>
          <a:stretch/>
        </p:blipFill>
        <p:spPr>
          <a:xfrm>
            <a:off x="2580281" y="14927492"/>
            <a:ext cx="579682" cy="524371"/>
          </a:xfrm>
          <a:prstGeom prst="rect">
            <a:avLst/>
          </a:prstGeom>
        </p:spPr>
      </p:pic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660F6D34-5EAB-4A54-A1AB-203A7CA5FF09}"/>
              </a:ext>
            </a:extLst>
          </p:cNvPr>
          <p:cNvCxnSpPr>
            <a:cxnSpLocks/>
          </p:cNvCxnSpPr>
          <p:nvPr/>
        </p:nvCxnSpPr>
        <p:spPr>
          <a:xfrm flipV="1">
            <a:off x="8261974" y="10927824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>
            <a:extLst>
              <a:ext uri="{FF2B5EF4-FFF2-40B4-BE49-F238E27FC236}">
                <a16:creationId xmlns:a16="http://schemas.microsoft.com/office/drawing/2014/main" id="{EFE55F3C-826A-476C-8CF0-5F2B0CAFD951}"/>
              </a:ext>
            </a:extLst>
          </p:cNvPr>
          <p:cNvCxnSpPr>
            <a:cxnSpLocks/>
          </p:cNvCxnSpPr>
          <p:nvPr/>
        </p:nvCxnSpPr>
        <p:spPr>
          <a:xfrm flipV="1">
            <a:off x="8798671" y="11405295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8F3150-11FE-4A53-9020-942B03F057B4}"/>
              </a:ext>
            </a:extLst>
          </p:cNvPr>
          <p:cNvSpPr txBox="1"/>
          <p:nvPr/>
        </p:nvSpPr>
        <p:spPr>
          <a:xfrm>
            <a:off x="8847138" y="11285104"/>
            <a:ext cx="795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History of the atom</a:t>
            </a:r>
          </a:p>
        </p:txBody>
      </p:sp>
      <p:sp>
        <p:nvSpPr>
          <p:cNvPr id="686" name="TextBox 126">
            <a:extLst>
              <a:ext uri="{FF2B5EF4-FFF2-40B4-BE49-F238E27FC236}">
                <a16:creationId xmlns:a16="http://schemas.microsoft.com/office/drawing/2014/main" id="{DB6752C1-1C6C-4906-852D-293ABECC0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747" y="10582037"/>
            <a:ext cx="11577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Structure of the atom</a:t>
            </a:r>
          </a:p>
        </p:txBody>
      </p: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DB825F78-39DE-411E-A3EC-BA86BEB91F45}"/>
              </a:ext>
            </a:extLst>
          </p:cNvPr>
          <p:cNvCxnSpPr>
            <a:cxnSpLocks/>
          </p:cNvCxnSpPr>
          <p:nvPr/>
        </p:nvCxnSpPr>
        <p:spPr>
          <a:xfrm flipH="1">
            <a:off x="8062078" y="11651457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4D670C-9448-498F-8ACB-6E2A810BAE62}"/>
              </a:ext>
            </a:extLst>
          </p:cNvPr>
          <p:cNvSpPr txBox="1"/>
          <p:nvPr/>
        </p:nvSpPr>
        <p:spPr>
          <a:xfrm>
            <a:off x="7340267" y="11852543"/>
            <a:ext cx="1213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Alkali Metals</a:t>
            </a:r>
          </a:p>
        </p:txBody>
      </p:sp>
      <p:pic>
        <p:nvPicPr>
          <p:cNvPr id="690" name="Picture 689">
            <a:extLst>
              <a:ext uri="{FF2B5EF4-FFF2-40B4-BE49-F238E27FC236}">
                <a16:creationId xmlns:a16="http://schemas.microsoft.com/office/drawing/2014/main" id="{F4115DB4-ADC8-48F8-B81F-0144E91C0A9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0452" t="20373" r="20983" b="47370"/>
          <a:stretch/>
        </p:blipFill>
        <p:spPr>
          <a:xfrm>
            <a:off x="7815192" y="14434977"/>
            <a:ext cx="629889" cy="615330"/>
          </a:xfrm>
          <a:prstGeom prst="rect">
            <a:avLst/>
          </a:prstGeom>
        </p:spPr>
      </p:pic>
      <p:pic>
        <p:nvPicPr>
          <p:cNvPr id="692" name="Picture 691">
            <a:extLst>
              <a:ext uri="{FF2B5EF4-FFF2-40B4-BE49-F238E27FC236}">
                <a16:creationId xmlns:a16="http://schemas.microsoft.com/office/drawing/2014/main" id="{2A7DB9B9-88B3-4CA7-92F0-118822CD1A1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0907" t="34570" r="14296" b="38084"/>
          <a:stretch/>
        </p:blipFill>
        <p:spPr>
          <a:xfrm>
            <a:off x="4672323" y="16589284"/>
            <a:ext cx="1009029" cy="1048366"/>
          </a:xfrm>
          <a:prstGeom prst="rect">
            <a:avLst/>
          </a:prstGeom>
        </p:spPr>
      </p:pic>
      <p:pic>
        <p:nvPicPr>
          <p:cNvPr id="694" name="Picture 693">
            <a:extLst>
              <a:ext uri="{FF2B5EF4-FFF2-40B4-BE49-F238E27FC236}">
                <a16:creationId xmlns:a16="http://schemas.microsoft.com/office/drawing/2014/main" id="{5FBA095F-38C0-40A0-8AC0-5FD8162F3DC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500" t="18632" r="55435" b="39955"/>
          <a:stretch/>
        </p:blipFill>
        <p:spPr>
          <a:xfrm>
            <a:off x="3631549" y="16553841"/>
            <a:ext cx="932892" cy="984407"/>
          </a:xfrm>
          <a:prstGeom prst="rect">
            <a:avLst/>
          </a:prstGeom>
        </p:spPr>
      </p:pic>
      <p:pic>
        <p:nvPicPr>
          <p:cNvPr id="701" name="Picture 700">
            <a:extLst>
              <a:ext uri="{FF2B5EF4-FFF2-40B4-BE49-F238E27FC236}">
                <a16:creationId xmlns:a16="http://schemas.microsoft.com/office/drawing/2014/main" id="{950E532F-6C6A-4C8C-98C6-03881CEA2D3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4692" t="50000" r="22808" b="23320"/>
          <a:stretch/>
        </p:blipFill>
        <p:spPr>
          <a:xfrm>
            <a:off x="1950287" y="12055368"/>
            <a:ext cx="680928" cy="454179"/>
          </a:xfrm>
          <a:prstGeom prst="rect">
            <a:avLst/>
          </a:prstGeom>
        </p:spPr>
      </p:pic>
      <p:pic>
        <p:nvPicPr>
          <p:cNvPr id="702" name="Picture 701">
            <a:extLst>
              <a:ext uri="{FF2B5EF4-FFF2-40B4-BE49-F238E27FC236}">
                <a16:creationId xmlns:a16="http://schemas.microsoft.com/office/drawing/2014/main" id="{555D4ADF-8F6C-4BAA-97E7-BDE3F1849D5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2754" t="43474" r="25116" b="18633"/>
          <a:stretch/>
        </p:blipFill>
        <p:spPr>
          <a:xfrm>
            <a:off x="906402" y="12081657"/>
            <a:ext cx="425154" cy="422509"/>
          </a:xfrm>
          <a:prstGeom prst="rect">
            <a:avLst/>
          </a:prstGeom>
        </p:spPr>
      </p:pic>
      <p:pic>
        <p:nvPicPr>
          <p:cNvPr id="703" name="Picture 702">
            <a:extLst>
              <a:ext uri="{FF2B5EF4-FFF2-40B4-BE49-F238E27FC236}">
                <a16:creationId xmlns:a16="http://schemas.microsoft.com/office/drawing/2014/main" id="{E284D5D9-63C2-4B02-820A-5C12C90AA4B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5217" t="43667" r="25115" b="20373"/>
          <a:stretch/>
        </p:blipFill>
        <p:spPr>
          <a:xfrm>
            <a:off x="511107" y="11546579"/>
            <a:ext cx="462488" cy="475426"/>
          </a:xfrm>
          <a:prstGeom prst="rect">
            <a:avLst/>
          </a:prstGeom>
        </p:spPr>
      </p:pic>
      <p:pic>
        <p:nvPicPr>
          <p:cNvPr id="704" name="Picture 703">
            <a:extLst>
              <a:ext uri="{FF2B5EF4-FFF2-40B4-BE49-F238E27FC236}">
                <a16:creationId xmlns:a16="http://schemas.microsoft.com/office/drawing/2014/main" id="{6EFF04DC-805B-4D72-B929-9C142AD64C9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3913" t="43474" r="25116" b="18633"/>
          <a:stretch/>
        </p:blipFill>
        <p:spPr>
          <a:xfrm>
            <a:off x="14313" y="10840129"/>
            <a:ext cx="633889" cy="6439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2D9B41-04F9-4779-8B06-114BDC4339C5}"/>
              </a:ext>
            </a:extLst>
          </p:cNvPr>
          <p:cNvSpPr txBox="1"/>
          <p:nvPr/>
        </p:nvSpPr>
        <p:spPr>
          <a:xfrm>
            <a:off x="1342136" y="8688988"/>
            <a:ext cx="893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434ACC-6FA8-4A2D-A996-D2454D92CC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549" y="8531790"/>
            <a:ext cx="1264532" cy="7748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EB7E-3DBF-4D9F-8A9B-CABB398EC77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2669" r="-3989" b="-2"/>
          <a:stretch/>
        </p:blipFill>
        <p:spPr>
          <a:xfrm>
            <a:off x="1572204" y="8157870"/>
            <a:ext cx="1320966" cy="618191"/>
          </a:xfrm>
          <a:prstGeom prst="rect">
            <a:avLst/>
          </a:prstGeom>
        </p:spPr>
      </p:pic>
      <p:pic>
        <p:nvPicPr>
          <p:cNvPr id="705" name="Picture 704">
            <a:extLst>
              <a:ext uri="{FF2B5EF4-FFF2-40B4-BE49-F238E27FC236}">
                <a16:creationId xmlns:a16="http://schemas.microsoft.com/office/drawing/2014/main" id="{66F4539C-F5FE-4EA4-B6E1-53E814E1563C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5322" t="36264" r="9147" b="39954"/>
          <a:stretch/>
        </p:blipFill>
        <p:spPr>
          <a:xfrm>
            <a:off x="2500774" y="9929172"/>
            <a:ext cx="1020446" cy="8785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B214E-2E88-42D8-BC9A-6D077CEC52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86986" y="8157342"/>
            <a:ext cx="681474" cy="531128"/>
          </a:xfrm>
          <a:prstGeom prst="rect">
            <a:avLst/>
          </a:prstGeom>
        </p:spPr>
      </p:pic>
      <p:pic>
        <p:nvPicPr>
          <p:cNvPr id="706" name="Picture 705">
            <a:extLst>
              <a:ext uri="{FF2B5EF4-FFF2-40B4-BE49-F238E27FC236}">
                <a16:creationId xmlns:a16="http://schemas.microsoft.com/office/drawing/2014/main" id="{2AF1AF22-11AD-43C2-A0CF-0613B7939D84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53705" t="39994" r="23629" b="16723"/>
          <a:stretch/>
        </p:blipFill>
        <p:spPr>
          <a:xfrm>
            <a:off x="3948725" y="9832673"/>
            <a:ext cx="587776" cy="631067"/>
          </a:xfrm>
          <a:prstGeom prst="rect">
            <a:avLst/>
          </a:prstGeom>
        </p:spPr>
      </p:pic>
      <p:sp>
        <p:nvSpPr>
          <p:cNvPr id="718" name="Rectangle 717">
            <a:extLst>
              <a:ext uri="{FF2B5EF4-FFF2-40B4-BE49-F238E27FC236}">
                <a16:creationId xmlns:a16="http://schemas.microsoft.com/office/drawing/2014/main" id="{A7BD2EB3-AA37-406F-80E2-25A03CFC3780}"/>
              </a:ext>
            </a:extLst>
          </p:cNvPr>
          <p:cNvSpPr/>
          <p:nvPr/>
        </p:nvSpPr>
        <p:spPr>
          <a:xfrm>
            <a:off x="6858203" y="6781761"/>
            <a:ext cx="1108478" cy="650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5">
                <a:solidFill>
                  <a:schemeClr val="tx1"/>
                </a:solidFill>
                <a:latin typeface="Gill Sans MT Condensed" panose="020B0506020104020203" pitchFamily="34" charset="0"/>
              </a:rPr>
              <a:t>5) Energy Changes</a:t>
            </a:r>
          </a:p>
        </p:txBody>
      </p:sp>
      <p:sp>
        <p:nvSpPr>
          <p:cNvPr id="719" name="TextBox 59">
            <a:extLst>
              <a:ext uri="{FF2B5EF4-FFF2-40B4-BE49-F238E27FC236}">
                <a16:creationId xmlns:a16="http://schemas.microsoft.com/office/drawing/2014/main" id="{36717985-AAA9-475B-8697-83DF120B8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736" y="6749630"/>
            <a:ext cx="841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11</a:t>
            </a:r>
          </a:p>
        </p:txBody>
      </p:sp>
      <p:cxnSp>
        <p:nvCxnSpPr>
          <p:cNvPr id="720" name="Straight Connector 719">
            <a:extLst>
              <a:ext uri="{FF2B5EF4-FFF2-40B4-BE49-F238E27FC236}">
                <a16:creationId xmlns:a16="http://schemas.microsoft.com/office/drawing/2014/main" id="{0F98D01D-E4D7-48B8-A6D3-C9B989BE84A4}"/>
              </a:ext>
            </a:extLst>
          </p:cNvPr>
          <p:cNvCxnSpPr>
            <a:cxnSpLocks/>
          </p:cNvCxnSpPr>
          <p:nvPr/>
        </p:nvCxnSpPr>
        <p:spPr>
          <a:xfrm flipV="1">
            <a:off x="8009818" y="6385393"/>
            <a:ext cx="377427" cy="38055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TextBox 256">
            <a:extLst>
              <a:ext uri="{FF2B5EF4-FFF2-40B4-BE49-F238E27FC236}">
                <a16:creationId xmlns:a16="http://schemas.microsoft.com/office/drawing/2014/main" id="{DDFBE5D8-5584-47D1-8E4E-AA9C6F10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241" y="6420709"/>
            <a:ext cx="1406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Exothermic  reactions</a:t>
            </a:r>
          </a:p>
        </p:txBody>
      </p:sp>
      <p:pic>
        <p:nvPicPr>
          <p:cNvPr id="727" name="Picture 726">
            <a:extLst>
              <a:ext uri="{FF2B5EF4-FFF2-40B4-BE49-F238E27FC236}">
                <a16:creationId xmlns:a16="http://schemas.microsoft.com/office/drawing/2014/main" id="{E8856FB4-DD4C-4396-9497-D5297AB9569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9770"/>
          <a:stretch/>
        </p:blipFill>
        <p:spPr>
          <a:xfrm>
            <a:off x="8348271" y="5674387"/>
            <a:ext cx="990549" cy="672866"/>
          </a:xfrm>
          <a:prstGeom prst="rect">
            <a:avLst/>
          </a:prstGeom>
        </p:spPr>
      </p:pic>
      <p:pic>
        <p:nvPicPr>
          <p:cNvPr id="728" name="Picture 2">
            <a:extLst>
              <a:ext uri="{FF2B5EF4-FFF2-40B4-BE49-F238E27FC236}">
                <a16:creationId xmlns:a16="http://schemas.microsoft.com/office/drawing/2014/main" id="{CE5E74EF-E25A-4E55-8184-89C839ADB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6"/>
          <a:stretch/>
        </p:blipFill>
        <p:spPr bwMode="auto">
          <a:xfrm>
            <a:off x="7134926" y="5779092"/>
            <a:ext cx="899399" cy="68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1C59A1-C259-4A8D-AF18-AC89E47B96FC}"/>
              </a:ext>
            </a:extLst>
          </p:cNvPr>
          <p:cNvSpPr txBox="1"/>
          <p:nvPr/>
        </p:nvSpPr>
        <p:spPr>
          <a:xfrm>
            <a:off x="5570711" y="10004577"/>
            <a:ext cx="761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6.02x10 </a:t>
            </a:r>
            <a:r>
              <a:rPr lang="en-GB" sz="800" baseline="30000"/>
              <a:t>23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516607-9461-4D8A-A4B4-E0D88D34B03A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5244" b="12245"/>
          <a:stretch/>
        </p:blipFill>
        <p:spPr>
          <a:xfrm>
            <a:off x="4670610" y="10032226"/>
            <a:ext cx="959566" cy="4338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768D89-E35F-457A-A406-ABDDE309047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76926" y="8118339"/>
            <a:ext cx="834778" cy="455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E7CD64-93B1-4E3D-87D1-61DFEAFFAD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43678" y="8144459"/>
            <a:ext cx="725256" cy="525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506860-E85D-4C84-86DF-4F70D391DE7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97636" y="7932947"/>
            <a:ext cx="822835" cy="73935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2ADC9C-59E4-4B41-9CE4-EF6B4F9BC197}"/>
              </a:ext>
            </a:extLst>
          </p:cNvPr>
          <p:cNvSpPr txBox="1"/>
          <p:nvPr/>
        </p:nvSpPr>
        <p:spPr>
          <a:xfrm>
            <a:off x="6198372" y="9825443"/>
            <a:ext cx="76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/>
              <a:t>Atom Economy and % yield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4E478A-8074-4876-8FF3-E4E8A746E77C}"/>
              </a:ext>
            </a:extLst>
          </p:cNvPr>
          <p:cNvSpPr/>
          <p:nvPr/>
        </p:nvSpPr>
        <p:spPr>
          <a:xfrm>
            <a:off x="8683288" y="9527985"/>
            <a:ext cx="9332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/>
              <a:t>RP1 making a salt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D72678-B5FB-442E-B950-D0FEEF1A1D48}"/>
              </a:ext>
            </a:extLst>
          </p:cNvPr>
          <p:cNvSpPr/>
          <p:nvPr/>
        </p:nvSpPr>
        <p:spPr>
          <a:xfrm>
            <a:off x="8933815" y="7595614"/>
            <a:ext cx="8499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/>
              <a:t>RP3 Electrolysis</a:t>
            </a: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ADC0F930-B1DA-42FE-8EB9-B046C402BF19}"/>
              </a:ext>
            </a:extLst>
          </p:cNvPr>
          <p:cNvCxnSpPr>
            <a:cxnSpLocks/>
          </p:cNvCxnSpPr>
          <p:nvPr/>
        </p:nvCxnSpPr>
        <p:spPr>
          <a:xfrm>
            <a:off x="7154192" y="7429534"/>
            <a:ext cx="375321" cy="247632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3907F70-EF8D-4E04-81CA-CC4B0A68670D}"/>
              </a:ext>
            </a:extLst>
          </p:cNvPr>
          <p:cNvSpPr/>
          <p:nvPr/>
        </p:nvSpPr>
        <p:spPr>
          <a:xfrm>
            <a:off x="6789827" y="7651891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/>
              <a:t>RP4 neutralisation, displacement </a:t>
            </a:r>
          </a:p>
          <a:p>
            <a:pPr eaLnBrk="1" hangingPunct="1"/>
            <a:r>
              <a:rPr lang="en-US" altLang="en-US" sz="800" b="1"/>
              <a:t>and reactions of acids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1C87AC-0039-4D68-951B-A08397A00EB7}"/>
              </a:ext>
            </a:extLst>
          </p:cNvPr>
          <p:cNvSpPr txBox="1"/>
          <p:nvPr/>
        </p:nvSpPr>
        <p:spPr>
          <a:xfrm>
            <a:off x="2522193" y="6848667"/>
            <a:ext cx="10319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Gill Sans MT Condensed" panose="020B0506020104020203" pitchFamily="34" charset="0"/>
              </a:rPr>
              <a:t>7) Organic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796AE2-22F0-4083-B498-F1D74890101E}"/>
              </a:ext>
            </a:extLst>
          </p:cNvPr>
          <p:cNvSpPr txBox="1"/>
          <p:nvPr/>
        </p:nvSpPr>
        <p:spPr>
          <a:xfrm>
            <a:off x="201622" y="4575862"/>
            <a:ext cx="84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/>
              <a:t>Tests for </a:t>
            </a:r>
          </a:p>
          <a:p>
            <a:pPr algn="ctr"/>
            <a:r>
              <a:rPr lang="en-GB" sz="800" b="1"/>
              <a:t>gases</a:t>
            </a:r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9A4B873C-77EC-45D2-A9D0-73D8B90EECAC}"/>
              </a:ext>
            </a:extLst>
          </p:cNvPr>
          <p:cNvCxnSpPr>
            <a:cxnSpLocks/>
            <a:stCxn id="556" idx="2"/>
          </p:cNvCxnSpPr>
          <p:nvPr/>
        </p:nvCxnSpPr>
        <p:spPr>
          <a:xfrm>
            <a:off x="598311" y="5795156"/>
            <a:ext cx="525516" cy="717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7EBA9FD-90A0-49A4-9ACD-8DA5A7367AE3}"/>
              </a:ext>
            </a:extLst>
          </p:cNvPr>
          <p:cNvSpPr txBox="1"/>
          <p:nvPr/>
        </p:nvSpPr>
        <p:spPr>
          <a:xfrm>
            <a:off x="768057" y="4184882"/>
            <a:ext cx="764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Formulations</a:t>
            </a:r>
          </a:p>
        </p:txBody>
      </p:sp>
      <p:sp>
        <p:nvSpPr>
          <p:cNvPr id="426" name="TextBox 236">
            <a:extLst>
              <a:ext uri="{FF2B5EF4-FFF2-40B4-BE49-F238E27FC236}">
                <a16:creationId xmlns:a16="http://schemas.microsoft.com/office/drawing/2014/main" id="{10FD8942-39DC-4EA3-ABB5-B8D348591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001" y="10623897"/>
            <a:ext cx="57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atom</a:t>
            </a:r>
          </a:p>
        </p:txBody>
      </p:sp>
      <p:sp>
        <p:nvSpPr>
          <p:cNvPr id="557" name="TextBox 206">
            <a:extLst>
              <a:ext uri="{FF2B5EF4-FFF2-40B4-BE49-F238E27FC236}">
                <a16:creationId xmlns:a16="http://schemas.microsoft.com/office/drawing/2014/main" id="{C7E9C36D-FFD5-439B-9FDA-ADD7B348D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163" y="3840552"/>
            <a:ext cx="84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The Greenhouse effect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7EB1F04-948E-412C-A201-F2631DC14550}"/>
              </a:ext>
            </a:extLst>
          </p:cNvPr>
          <p:cNvSpPr txBox="1"/>
          <p:nvPr/>
        </p:nvSpPr>
        <p:spPr>
          <a:xfrm>
            <a:off x="3424452" y="7690594"/>
            <a:ext cx="82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Fractional distillation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B8220C3-554B-4964-A98A-93EF35F2F5C7}"/>
              </a:ext>
            </a:extLst>
          </p:cNvPr>
          <p:cNvSpPr txBox="1"/>
          <p:nvPr/>
        </p:nvSpPr>
        <p:spPr>
          <a:xfrm>
            <a:off x="2502926" y="7627547"/>
            <a:ext cx="10518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/>
              <a:t>Alkanes and alkenes</a:t>
            </a:r>
          </a:p>
        </p:txBody>
      </p:sp>
      <p:pic>
        <p:nvPicPr>
          <p:cNvPr id="560" name="Picture 559">
            <a:extLst>
              <a:ext uri="{FF2B5EF4-FFF2-40B4-BE49-F238E27FC236}">
                <a16:creationId xmlns:a16="http://schemas.microsoft.com/office/drawing/2014/main" id="{2BA5399A-AF02-4A79-8D2D-F8359EF0FF29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717" t="23382" r="3587" b="30241"/>
          <a:stretch/>
        </p:blipFill>
        <p:spPr>
          <a:xfrm>
            <a:off x="7811292" y="9747064"/>
            <a:ext cx="1871764" cy="521141"/>
          </a:xfrm>
          <a:prstGeom prst="rect">
            <a:avLst/>
          </a:prstGeom>
        </p:spPr>
      </p:pic>
      <p:pic>
        <p:nvPicPr>
          <p:cNvPr id="563" name="Picture 562">
            <a:extLst>
              <a:ext uri="{FF2B5EF4-FFF2-40B4-BE49-F238E27FC236}">
                <a16:creationId xmlns:a16="http://schemas.microsoft.com/office/drawing/2014/main" id="{D5A80849-3101-4919-BFDC-43CAC7E31392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53587" t="43474" r="24348" b="20759"/>
          <a:stretch/>
        </p:blipFill>
        <p:spPr>
          <a:xfrm>
            <a:off x="6572540" y="5641480"/>
            <a:ext cx="419923" cy="455115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DB33404D-E20C-4019-97BB-58EA899B6AE8}"/>
              </a:ext>
            </a:extLst>
          </p:cNvPr>
          <p:cNvSpPr txBox="1"/>
          <p:nvPr/>
        </p:nvSpPr>
        <p:spPr>
          <a:xfrm>
            <a:off x="6504212" y="5380739"/>
            <a:ext cx="7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Life cycle assessment</a:t>
            </a:r>
          </a:p>
        </p:txBody>
      </p:sp>
      <p:pic>
        <p:nvPicPr>
          <p:cNvPr id="564" name="Picture 563">
            <a:extLst>
              <a:ext uri="{FF2B5EF4-FFF2-40B4-BE49-F238E27FC236}">
                <a16:creationId xmlns:a16="http://schemas.microsoft.com/office/drawing/2014/main" id="{F661B731-F87A-40AC-B29A-A6B7B29EBD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11" t="37288" r="46304" b="36344"/>
          <a:stretch/>
        </p:blipFill>
        <p:spPr>
          <a:xfrm>
            <a:off x="120793" y="4994406"/>
            <a:ext cx="522951" cy="574883"/>
          </a:xfrm>
          <a:prstGeom prst="rect">
            <a:avLst/>
          </a:prstGeom>
        </p:spPr>
      </p:pic>
      <p:pic>
        <p:nvPicPr>
          <p:cNvPr id="571" name="Picture 570">
            <a:extLst>
              <a:ext uri="{FF2B5EF4-FFF2-40B4-BE49-F238E27FC236}">
                <a16:creationId xmlns:a16="http://schemas.microsoft.com/office/drawing/2014/main" id="{44B55714-4F3B-475A-B9D4-BE5464B8A4E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8767" y="5802333"/>
            <a:ext cx="768380" cy="674702"/>
          </a:xfrm>
          <a:prstGeom prst="rect">
            <a:avLst/>
          </a:prstGeom>
        </p:spPr>
      </p:pic>
      <p:pic>
        <p:nvPicPr>
          <p:cNvPr id="573" name="Picture 572">
            <a:extLst>
              <a:ext uri="{FF2B5EF4-FFF2-40B4-BE49-F238E27FC236}">
                <a16:creationId xmlns:a16="http://schemas.microsoft.com/office/drawing/2014/main" id="{F011C0C6-B7E2-4BC9-870F-ACAAF3D2D3A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500" t="18632" r="55435" b="39955"/>
          <a:stretch/>
        </p:blipFill>
        <p:spPr>
          <a:xfrm>
            <a:off x="78438" y="6891588"/>
            <a:ext cx="763414" cy="805570"/>
          </a:xfrm>
          <a:prstGeom prst="rect">
            <a:avLst/>
          </a:prstGeom>
        </p:spPr>
      </p:pic>
      <p:pic>
        <p:nvPicPr>
          <p:cNvPr id="579" name="Picture 578">
            <a:extLst>
              <a:ext uri="{FF2B5EF4-FFF2-40B4-BE49-F238E27FC236}">
                <a16:creationId xmlns:a16="http://schemas.microsoft.com/office/drawing/2014/main" id="{1C2BF1B9-3C27-4A86-8DFC-D21AD2505CC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0907" t="34570" r="14296" b="38084"/>
          <a:stretch/>
        </p:blipFill>
        <p:spPr>
          <a:xfrm>
            <a:off x="2139330" y="5922786"/>
            <a:ext cx="624355" cy="648696"/>
          </a:xfrm>
          <a:prstGeom prst="rect">
            <a:avLst/>
          </a:prstGeom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8032C084-5790-4D39-963E-4FCA9A25A0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348" t="47536" r="36848" b="27138"/>
          <a:stretch/>
        </p:blipFill>
        <p:spPr>
          <a:xfrm>
            <a:off x="7135356" y="8011199"/>
            <a:ext cx="1122904" cy="358353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015B95A5-59AC-4D3C-A852-7DF9BB5C1884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13864" r="15355" b="5586"/>
          <a:stretch/>
        </p:blipFill>
        <p:spPr>
          <a:xfrm>
            <a:off x="8958846" y="6978441"/>
            <a:ext cx="725999" cy="592321"/>
          </a:xfrm>
          <a:prstGeom prst="rect">
            <a:avLst/>
          </a:prstGeom>
        </p:spPr>
      </p:pic>
      <p:sp>
        <p:nvSpPr>
          <p:cNvPr id="200" name="TextBox 199">
            <a:extLst>
              <a:ext uri="{FF2B5EF4-FFF2-40B4-BE49-F238E27FC236}">
                <a16:creationId xmlns:a16="http://schemas.microsoft.com/office/drawing/2014/main" id="{60437095-D738-4047-93B7-9F59ED904564}"/>
              </a:ext>
            </a:extLst>
          </p:cNvPr>
          <p:cNvSpPr txBox="1"/>
          <p:nvPr/>
        </p:nvSpPr>
        <p:spPr>
          <a:xfrm>
            <a:off x="7490619" y="8518315"/>
            <a:ext cx="65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The pH scale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BEB629C7-B759-420F-AF6C-1BE92055B099}"/>
              </a:ext>
            </a:extLst>
          </p:cNvPr>
          <p:cNvSpPr txBox="1"/>
          <p:nvPr/>
        </p:nvSpPr>
        <p:spPr>
          <a:xfrm>
            <a:off x="9104336" y="8961438"/>
            <a:ext cx="63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The reactivity series</a:t>
            </a:r>
          </a:p>
        </p:txBody>
      </p:sp>
      <p:pic>
        <p:nvPicPr>
          <p:cNvPr id="587" name="Picture 586">
            <a:extLst>
              <a:ext uri="{FF2B5EF4-FFF2-40B4-BE49-F238E27FC236}">
                <a16:creationId xmlns:a16="http://schemas.microsoft.com/office/drawing/2014/main" id="{28D6B9FA-DF47-4DE7-B38C-A10C6DE6D14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0452" t="20373" r="20983" b="47370"/>
          <a:stretch/>
        </p:blipFill>
        <p:spPr>
          <a:xfrm>
            <a:off x="9102045" y="8300919"/>
            <a:ext cx="629889" cy="615330"/>
          </a:xfrm>
          <a:prstGeom prst="rect">
            <a:avLst/>
          </a:prstGeom>
        </p:spPr>
      </p:pic>
      <p:grpSp>
        <p:nvGrpSpPr>
          <p:cNvPr id="590" name="Group 589">
            <a:extLst>
              <a:ext uri="{FF2B5EF4-FFF2-40B4-BE49-F238E27FC236}">
                <a16:creationId xmlns:a16="http://schemas.microsoft.com/office/drawing/2014/main" id="{03674641-C15D-4BE5-A584-EB6274553F7C}"/>
              </a:ext>
            </a:extLst>
          </p:cNvPr>
          <p:cNvGrpSpPr/>
          <p:nvPr/>
        </p:nvGrpSpPr>
        <p:grpSpPr>
          <a:xfrm>
            <a:off x="354852" y="8000986"/>
            <a:ext cx="501650" cy="73025"/>
            <a:chOff x="1812925" y="5310188"/>
            <a:chExt cx="501650" cy="73025"/>
          </a:xfrm>
        </p:grpSpPr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38FD568C-81A0-4C59-81F9-E0FB9498FE98}"/>
                </a:ext>
              </a:extLst>
            </p:cNvPr>
            <p:cNvCxnSpPr/>
            <p:nvPr/>
          </p:nvCxnSpPr>
          <p:spPr>
            <a:xfrm flipV="1">
              <a:off x="1812925" y="5341938"/>
              <a:ext cx="501650" cy="1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19AA2077-5790-473C-B849-73A06DBFF24D}"/>
                </a:ext>
              </a:extLst>
            </p:cNvPr>
            <p:cNvSpPr/>
            <p:nvPr/>
          </p:nvSpPr>
          <p:spPr>
            <a:xfrm>
              <a:off x="1973263" y="5310188"/>
              <a:ext cx="65087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623A402C-8219-42E6-89A2-A3427536CE3E}"/>
                </a:ext>
              </a:extLst>
            </p:cNvPr>
            <p:cNvSpPr/>
            <p:nvPr/>
          </p:nvSpPr>
          <p:spPr>
            <a:xfrm>
              <a:off x="2073275" y="5311775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98F58F28-977D-43F0-82CC-48F9DFB50952}"/>
                </a:ext>
              </a:extLst>
            </p:cNvPr>
            <p:cNvSpPr/>
            <p:nvPr/>
          </p:nvSpPr>
          <p:spPr>
            <a:xfrm>
              <a:off x="2176463" y="5310188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2E0E1F5-37E5-402C-8E86-41C3FFA65AF7}"/>
                </a:ext>
              </a:extLst>
            </p:cNvPr>
            <p:cNvSpPr/>
            <p:nvPr/>
          </p:nvSpPr>
          <p:spPr>
            <a:xfrm>
              <a:off x="1870075" y="5313363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</p:grpSp>
      <p:pic>
        <p:nvPicPr>
          <p:cNvPr id="605" name="Picture 604">
            <a:extLst>
              <a:ext uri="{FF2B5EF4-FFF2-40B4-BE49-F238E27FC236}">
                <a16:creationId xmlns:a16="http://schemas.microsoft.com/office/drawing/2014/main" id="{BAE16159-CDF4-4389-AB5D-16B0AE8C522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55217" t="46182" r="25115" b="23369"/>
          <a:stretch/>
        </p:blipFill>
        <p:spPr>
          <a:xfrm>
            <a:off x="2124789" y="3353770"/>
            <a:ext cx="690848" cy="60135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7D144C54-EA2F-4FD1-8DBD-7316E1F3C81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728496" y="3065459"/>
            <a:ext cx="896215" cy="66326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C35653EF-D637-4447-A57C-A92A7DB4429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28032" y="5252023"/>
            <a:ext cx="588760" cy="555434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14D962BB-A093-436C-8A2E-A5B92B55FFE7}"/>
              </a:ext>
            </a:extLst>
          </p:cNvPr>
          <p:cNvSpPr txBox="1"/>
          <p:nvPr/>
        </p:nvSpPr>
        <p:spPr>
          <a:xfrm>
            <a:off x="3457246" y="5425088"/>
            <a:ext cx="1124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Carbon footprint</a:t>
            </a: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71022047-8044-43F2-A5F1-DC9AD282BCB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943701" y="3422087"/>
            <a:ext cx="581714" cy="581714"/>
          </a:xfrm>
          <a:prstGeom prst="rect">
            <a:avLst/>
          </a:prstGeom>
        </p:spPr>
      </p:pic>
      <p:pic>
        <p:nvPicPr>
          <p:cNvPr id="606" name="Picture 605">
            <a:extLst>
              <a:ext uri="{FF2B5EF4-FFF2-40B4-BE49-F238E27FC236}">
                <a16:creationId xmlns:a16="http://schemas.microsoft.com/office/drawing/2014/main" id="{84648F38-431B-4609-ADAE-17EB5F09E09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861" t="43474" r="23587" b="18633"/>
          <a:stretch/>
        </p:blipFill>
        <p:spPr>
          <a:xfrm>
            <a:off x="2811640" y="3131391"/>
            <a:ext cx="579682" cy="524371"/>
          </a:xfrm>
          <a:prstGeom prst="rect">
            <a:avLst/>
          </a:prstGeom>
        </p:spPr>
      </p:pic>
      <p:pic>
        <p:nvPicPr>
          <p:cNvPr id="613" name="Picture 68">
            <a:extLst>
              <a:ext uri="{FF2B5EF4-FFF2-40B4-BE49-F238E27FC236}">
                <a16:creationId xmlns:a16="http://schemas.microsoft.com/office/drawing/2014/main" id="{AA7E73C7-D618-4274-9989-293AB4F8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00" y="3875567"/>
            <a:ext cx="748776" cy="7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TextBox 208">
            <a:extLst>
              <a:ext uri="{FF2B5EF4-FFF2-40B4-BE49-F238E27FC236}">
                <a16:creationId xmlns:a16="http://schemas.microsoft.com/office/drawing/2014/main" id="{1B79242F-11EC-4D80-BD53-1BDA7048E43E}"/>
              </a:ext>
            </a:extLst>
          </p:cNvPr>
          <p:cNvSpPr txBox="1"/>
          <p:nvPr/>
        </p:nvSpPr>
        <p:spPr>
          <a:xfrm>
            <a:off x="7880208" y="5242045"/>
            <a:ext cx="1053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u="sng"/>
              <a:t>Corrosion and its prevention</a:t>
            </a:r>
          </a:p>
        </p:txBody>
      </p:sp>
      <p:pic>
        <p:nvPicPr>
          <p:cNvPr id="616" name="Picture 615">
            <a:extLst>
              <a:ext uri="{FF2B5EF4-FFF2-40B4-BE49-F238E27FC236}">
                <a16:creationId xmlns:a16="http://schemas.microsoft.com/office/drawing/2014/main" id="{14A4465C-0B41-4989-BD1F-B579DB4F68E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885783" y="5186403"/>
            <a:ext cx="654910" cy="496422"/>
          </a:xfrm>
          <a:prstGeom prst="rect">
            <a:avLst/>
          </a:prstGeom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6266F56C-3E50-4AFF-A343-1C16B261A717}"/>
              </a:ext>
            </a:extLst>
          </p:cNvPr>
          <p:cNvSpPr txBox="1"/>
          <p:nvPr/>
        </p:nvSpPr>
        <p:spPr>
          <a:xfrm>
            <a:off x="4602808" y="7737057"/>
            <a:ext cx="950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Effect of concentration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A60A58-400E-4B8B-963D-2205AD4B8150}"/>
              </a:ext>
            </a:extLst>
          </p:cNvPr>
          <p:cNvSpPr txBox="1"/>
          <p:nvPr/>
        </p:nvSpPr>
        <p:spPr>
          <a:xfrm>
            <a:off x="4341811" y="6392242"/>
            <a:ext cx="1138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Collision theory</a:t>
            </a:r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BB04568D-7744-42E0-970F-3F9C9AB65F1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972437" y="3778297"/>
            <a:ext cx="429290" cy="643935"/>
          </a:xfrm>
          <a:prstGeom prst="rect">
            <a:avLst/>
          </a:prstGeom>
        </p:spPr>
      </p:pic>
      <p:sp>
        <p:nvSpPr>
          <p:cNvPr id="676" name="TextBox 52">
            <a:extLst>
              <a:ext uri="{FF2B5EF4-FFF2-40B4-BE49-F238E27FC236}">
                <a16:creationId xmlns:a16="http://schemas.microsoft.com/office/drawing/2014/main" id="{FA1F3350-DAA4-48DC-96A5-29C869E4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364" y="11083119"/>
            <a:ext cx="1729337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700" b="1">
                <a:latin typeface="Gill Sans MT Condensed" panose="020B0506020104020203" pitchFamily="34" charset="0"/>
              </a:rPr>
              <a:t>Foundations in Chemistry </a:t>
            </a:r>
          </a:p>
        </p:txBody>
      </p: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7499AD52-B658-4CB1-BB24-858FC89DE86E}"/>
              </a:ext>
            </a:extLst>
          </p:cNvPr>
          <p:cNvCxnSpPr>
            <a:cxnSpLocks/>
          </p:cNvCxnSpPr>
          <p:nvPr/>
        </p:nvCxnSpPr>
        <p:spPr>
          <a:xfrm flipV="1">
            <a:off x="8798671" y="3711353"/>
            <a:ext cx="340525" cy="159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AD3BF726-219A-40CE-9BC9-4992961B6492}"/>
              </a:ext>
            </a:extLst>
          </p:cNvPr>
          <p:cNvSpPr txBox="1"/>
          <p:nvPr/>
        </p:nvSpPr>
        <p:spPr>
          <a:xfrm>
            <a:off x="6736780" y="3495354"/>
            <a:ext cx="2465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/>
              <a:t>RP8  Analysis and purification of water samples</a:t>
            </a:r>
          </a:p>
        </p:txBody>
      </p: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9C084AFF-1E43-4EFC-B7F4-F5CDF27FE408}"/>
              </a:ext>
            </a:extLst>
          </p:cNvPr>
          <p:cNvCxnSpPr>
            <a:cxnSpLocks/>
          </p:cNvCxnSpPr>
          <p:nvPr/>
        </p:nvCxnSpPr>
        <p:spPr>
          <a:xfrm flipH="1">
            <a:off x="4194190" y="10961273"/>
            <a:ext cx="3175" cy="315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" name="TextBox 167">
            <a:extLst>
              <a:ext uri="{FF2B5EF4-FFF2-40B4-BE49-F238E27FC236}">
                <a16:creationId xmlns:a16="http://schemas.microsoft.com/office/drawing/2014/main" id="{DB1763BD-C62F-49DC-BD02-64757057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726" y="11824661"/>
            <a:ext cx="791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Chemical Changes</a:t>
            </a:r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6BA84D7D-0C4C-4CE0-ACFF-A13F76B342B6}"/>
              </a:ext>
            </a:extLst>
          </p:cNvPr>
          <p:cNvCxnSpPr>
            <a:cxnSpLocks/>
          </p:cNvCxnSpPr>
          <p:nvPr/>
        </p:nvCxnSpPr>
        <p:spPr>
          <a:xfrm flipH="1">
            <a:off x="5358201" y="10908327"/>
            <a:ext cx="3175" cy="315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F75E3884-C3F3-4DE5-B322-571C35F94105}"/>
              </a:ext>
            </a:extLst>
          </p:cNvPr>
          <p:cNvCxnSpPr>
            <a:cxnSpLocks/>
          </p:cNvCxnSpPr>
          <p:nvPr/>
        </p:nvCxnSpPr>
        <p:spPr>
          <a:xfrm flipV="1">
            <a:off x="4267295" y="11624679"/>
            <a:ext cx="37126" cy="21184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42CCABF0-3B18-47FF-B0F9-314A16252854}"/>
              </a:ext>
            </a:extLst>
          </p:cNvPr>
          <p:cNvCxnSpPr>
            <a:cxnSpLocks/>
          </p:cNvCxnSpPr>
          <p:nvPr/>
        </p:nvCxnSpPr>
        <p:spPr>
          <a:xfrm>
            <a:off x="4387147" y="15282602"/>
            <a:ext cx="15875" cy="32067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E3DB8EA5-DCE2-4D73-9544-6D6777F12D7F}"/>
              </a:ext>
            </a:extLst>
          </p:cNvPr>
          <p:cNvCxnSpPr>
            <a:cxnSpLocks/>
          </p:cNvCxnSpPr>
          <p:nvPr/>
        </p:nvCxnSpPr>
        <p:spPr>
          <a:xfrm flipV="1">
            <a:off x="4033044" y="16072646"/>
            <a:ext cx="10319" cy="27146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D2572E5-472D-78F8-F6B5-728DFDB6970E}"/>
              </a:ext>
            </a:extLst>
          </p:cNvPr>
          <p:cNvSpPr/>
          <p:nvPr/>
        </p:nvSpPr>
        <p:spPr>
          <a:xfrm>
            <a:off x="6303275" y="14998800"/>
            <a:ext cx="696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Classifying Materials</a:t>
            </a:r>
          </a:p>
        </p:txBody>
      </p:sp>
      <p:pic>
        <p:nvPicPr>
          <p:cNvPr id="1026" name="Picture 2" descr="The Combination for composites among metals/ceramics/polymers [5]. |  Download Scientific Diagram">
            <a:extLst>
              <a:ext uri="{FF2B5EF4-FFF2-40B4-BE49-F238E27FC236}">
                <a16:creationId xmlns:a16="http://schemas.microsoft.com/office/drawing/2014/main" id="{1827B3B8-2EF2-974F-F170-42401656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69" y="14916220"/>
            <a:ext cx="535402" cy="4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F317ED9B-B811-4D36-844C-741021ACDED8}"/>
              </a:ext>
            </a:extLst>
          </p:cNvPr>
          <p:cNvCxnSpPr>
            <a:cxnSpLocks/>
          </p:cNvCxnSpPr>
          <p:nvPr/>
        </p:nvCxnSpPr>
        <p:spPr>
          <a:xfrm>
            <a:off x="7294563" y="15322339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F0CD752-407C-4EF1-A5D8-8AAB461A319F}"/>
              </a:ext>
            </a:extLst>
          </p:cNvPr>
          <p:cNvCxnSpPr>
            <a:cxnSpLocks/>
          </p:cNvCxnSpPr>
          <p:nvPr/>
        </p:nvCxnSpPr>
        <p:spPr>
          <a:xfrm flipV="1">
            <a:off x="7200127" y="16028263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84399838-90AB-4A0C-8987-868BACB0A05F}"/>
              </a:ext>
            </a:extLst>
          </p:cNvPr>
          <p:cNvCxnSpPr>
            <a:cxnSpLocks/>
          </p:cNvCxnSpPr>
          <p:nvPr/>
        </p:nvCxnSpPr>
        <p:spPr>
          <a:xfrm flipV="1">
            <a:off x="6422611" y="16005175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C932A635-BE82-4200-87DF-34BEAB250E7F}"/>
              </a:ext>
            </a:extLst>
          </p:cNvPr>
          <p:cNvCxnSpPr>
            <a:cxnSpLocks/>
          </p:cNvCxnSpPr>
          <p:nvPr/>
        </p:nvCxnSpPr>
        <p:spPr>
          <a:xfrm>
            <a:off x="6675589" y="15322921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96">
            <a:extLst>
              <a:ext uri="{FF2B5EF4-FFF2-40B4-BE49-F238E27FC236}">
                <a16:creationId xmlns:a16="http://schemas.microsoft.com/office/drawing/2014/main" id="{A0DBD61A-A059-9733-DEF8-74BA14C5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044" y="16181119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Elements</a:t>
            </a:r>
          </a:p>
        </p:txBody>
      </p:sp>
      <p:sp>
        <p:nvSpPr>
          <p:cNvPr id="28" name="TextBox 196">
            <a:extLst>
              <a:ext uri="{FF2B5EF4-FFF2-40B4-BE49-F238E27FC236}">
                <a16:creationId xmlns:a16="http://schemas.microsoft.com/office/drawing/2014/main" id="{C76ABC1B-8582-EB90-F93A-24ACA85D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62" y="15840173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Compounds</a:t>
            </a:r>
          </a:p>
        </p:txBody>
      </p:sp>
      <p:sp>
        <p:nvSpPr>
          <p:cNvPr id="29" name="TextBox 196">
            <a:extLst>
              <a:ext uri="{FF2B5EF4-FFF2-40B4-BE49-F238E27FC236}">
                <a16:creationId xmlns:a16="http://schemas.microsoft.com/office/drawing/2014/main" id="{B79CF22D-FB79-D110-B3BF-ADC27E65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01" y="15144009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Mixtures</a:t>
            </a:r>
          </a:p>
        </p:txBody>
      </p:sp>
      <p:sp>
        <p:nvSpPr>
          <p:cNvPr id="31" name="TextBox 196">
            <a:extLst>
              <a:ext uri="{FF2B5EF4-FFF2-40B4-BE49-F238E27FC236}">
                <a16:creationId xmlns:a16="http://schemas.microsoft.com/office/drawing/2014/main" id="{BCCF1485-795B-73C1-3C3D-1343153C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51" y="14237385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Rocks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51DFD3-12B8-2C88-7E8B-FE1EC0C0471F}"/>
              </a:ext>
            </a:extLst>
          </p:cNvPr>
          <p:cNvCxnSpPr>
            <a:cxnSpLocks/>
          </p:cNvCxnSpPr>
          <p:nvPr/>
        </p:nvCxnSpPr>
        <p:spPr>
          <a:xfrm flipH="1">
            <a:off x="1695742" y="14987482"/>
            <a:ext cx="276138" cy="14692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96">
            <a:extLst>
              <a:ext uri="{FF2B5EF4-FFF2-40B4-BE49-F238E27FC236}">
                <a16:creationId xmlns:a16="http://schemas.microsoft.com/office/drawing/2014/main" id="{FF3E0ABE-84A8-45C0-BE48-706B9BDE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90" y="14871604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Atmosphere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3FC4BD9-5AD5-2559-A671-BBC5FE3E9E6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158850" y="16358167"/>
            <a:ext cx="569303" cy="57937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F1F28EF-FAAA-9BD3-FB8A-840313C9B22A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96331" y="16039754"/>
            <a:ext cx="605378" cy="6220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9875EF8-4438-400B-13A0-67B18DFFEA4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34473" y="15311898"/>
            <a:ext cx="564571" cy="569612"/>
          </a:xfrm>
          <a:prstGeom prst="rect">
            <a:avLst/>
          </a:prstGeom>
        </p:spPr>
      </p:pic>
      <p:pic>
        <p:nvPicPr>
          <p:cNvPr id="1030" name="Picture 6" descr="vector clip art online, royalty free &amp; public domain">
            <a:extLst>
              <a:ext uri="{FF2B5EF4-FFF2-40B4-BE49-F238E27FC236}">
                <a16:creationId xmlns:a16="http://schemas.microsoft.com/office/drawing/2014/main" id="{8C1E2A68-E98A-F2EF-51E9-3F77F8367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6" y="14457903"/>
            <a:ext cx="640298" cy="4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09DE1C31-FF24-9A7A-BACD-C2BFD2A3D363}"/>
              </a:ext>
            </a:extLst>
          </p:cNvPr>
          <p:cNvSpPr/>
          <p:nvPr/>
        </p:nvSpPr>
        <p:spPr>
          <a:xfrm>
            <a:off x="5666294" y="15439866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28C1B8-E46D-27DD-15E1-3DB3DCFD1AC9}"/>
              </a:ext>
            </a:extLst>
          </p:cNvPr>
          <p:cNvSpPr/>
          <p:nvPr/>
        </p:nvSpPr>
        <p:spPr>
          <a:xfrm>
            <a:off x="6224885" y="1324433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82038D3-4610-1A80-7DF2-A4997F399646}"/>
              </a:ext>
            </a:extLst>
          </p:cNvPr>
          <p:cNvSpPr/>
          <p:nvPr/>
        </p:nvSpPr>
        <p:spPr>
          <a:xfrm>
            <a:off x="5776829" y="10990291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73E549-9168-096F-8F3D-96E9291947AA}"/>
              </a:ext>
            </a:extLst>
          </p:cNvPr>
          <p:cNvSpPr/>
          <p:nvPr/>
        </p:nvSpPr>
        <p:spPr>
          <a:xfrm>
            <a:off x="7863268" y="10969711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74802ABC-461B-4CDD-B469-A0A04F7CBD13}"/>
              </a:ext>
            </a:extLst>
          </p:cNvPr>
          <p:cNvCxnSpPr>
            <a:cxnSpLocks/>
          </p:cNvCxnSpPr>
          <p:nvPr/>
        </p:nvCxnSpPr>
        <p:spPr>
          <a:xfrm>
            <a:off x="7618865" y="10869238"/>
            <a:ext cx="75689" cy="399091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FAA1EED4-C38E-55D6-6FFE-6C54210314A3}"/>
              </a:ext>
            </a:extLst>
          </p:cNvPr>
          <p:cNvSpPr/>
          <p:nvPr/>
        </p:nvSpPr>
        <p:spPr>
          <a:xfrm rot="19387793">
            <a:off x="1653722" y="9085014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62CF1C-01C2-19B3-50C6-0B179A7F8113}"/>
              </a:ext>
            </a:extLst>
          </p:cNvPr>
          <p:cNvSpPr/>
          <p:nvPr/>
        </p:nvSpPr>
        <p:spPr>
          <a:xfrm>
            <a:off x="4573556" y="8925400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9D83E27-B247-22D6-4638-EB871E7D5A56}"/>
              </a:ext>
            </a:extLst>
          </p:cNvPr>
          <p:cNvSpPr/>
          <p:nvPr/>
        </p:nvSpPr>
        <p:spPr>
          <a:xfrm rot="1640816">
            <a:off x="8167363" y="6852288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6BD18-23FE-CA73-C243-CD4D47BD12B4}"/>
              </a:ext>
            </a:extLst>
          </p:cNvPr>
          <p:cNvSpPr txBox="1"/>
          <p:nvPr/>
        </p:nvSpPr>
        <p:spPr>
          <a:xfrm>
            <a:off x="188045" y="16984347"/>
            <a:ext cx="2575637" cy="59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Note: In KS4 Exact teaching order within a year may vary for combined and separate students to spread practical work between groups and allow locked papers to be used effectively as exam preparation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A0FF9A0-7EE0-270F-E940-07E8E1F8A53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95290" y="12607734"/>
            <a:ext cx="967751" cy="4616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40F707-35DC-A12E-82DF-6020753D61A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439189" y="12441395"/>
            <a:ext cx="665108" cy="4343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317C82A-470D-B43D-44A3-93CB394B3587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r="73860"/>
          <a:stretch/>
        </p:blipFill>
        <p:spPr>
          <a:xfrm>
            <a:off x="3204272" y="12243175"/>
            <a:ext cx="525490" cy="5734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518EFAA-F50A-6B99-283D-F32F5FF374AC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189278" y="14037358"/>
            <a:ext cx="715000" cy="539423"/>
          </a:xfrm>
          <a:prstGeom prst="rect">
            <a:avLst/>
          </a:prstGeom>
        </p:spPr>
      </p:pic>
      <p:sp>
        <p:nvSpPr>
          <p:cNvPr id="52" name="TextBox 126">
            <a:extLst>
              <a:ext uri="{FF2B5EF4-FFF2-40B4-BE49-F238E27FC236}">
                <a16:creationId xmlns:a16="http://schemas.microsoft.com/office/drawing/2014/main" id="{5CD6133C-F05A-8773-AEBC-60AE4929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009" y="12908464"/>
            <a:ext cx="14007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Rates of reaction</a:t>
            </a:r>
          </a:p>
        </p:txBody>
      </p:sp>
      <p:pic>
        <p:nvPicPr>
          <p:cNvPr id="55" name="Picture 2" descr="80+ Endothermic Stock Illustrations, Royalty-Free Vector Graphics &amp; Clip Art  - iStock | Endothermic reaction">
            <a:extLst>
              <a:ext uri="{FF2B5EF4-FFF2-40B4-BE49-F238E27FC236}">
                <a16:creationId xmlns:a16="http://schemas.microsoft.com/office/drawing/2014/main" id="{EEF99B5A-FBEF-E2CF-AF0E-A0447430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56" y="12163583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7AFCB0-D120-8B24-924C-878A4897EA03}"/>
              </a:ext>
            </a:extLst>
          </p:cNvPr>
          <p:cNvCxnSpPr>
            <a:cxnSpLocks/>
          </p:cNvCxnSpPr>
          <p:nvPr/>
        </p:nvCxnSpPr>
        <p:spPr>
          <a:xfrm flipH="1">
            <a:off x="5147218" y="13160956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6 C) Rate of Reaction Graphs – AQA Chemistry - Elevise">
            <a:extLst>
              <a:ext uri="{FF2B5EF4-FFF2-40B4-BE49-F238E27FC236}">
                <a16:creationId xmlns:a16="http://schemas.microsoft.com/office/drawing/2014/main" id="{475B01CE-42DD-EEB5-36E3-77948526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50" y="12440407"/>
            <a:ext cx="781517" cy="4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24A383D5-4E36-2CF6-ECD7-D5FBB12E3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4"/>
          <a:stretch/>
        </p:blipFill>
        <p:spPr bwMode="auto">
          <a:xfrm>
            <a:off x="4371704" y="14128156"/>
            <a:ext cx="478316" cy="6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er Cycle Images – Browse 788,603 Stock Photos, Vectors, and Video |  Adobe Stock">
            <a:extLst>
              <a:ext uri="{FF2B5EF4-FFF2-40B4-BE49-F238E27FC236}">
                <a16:creationId xmlns:a16="http://schemas.microsoft.com/office/drawing/2014/main" id="{A937947B-5213-BB4D-3437-1A66E92DE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0609" r="9095" b="10996"/>
          <a:stretch/>
        </p:blipFill>
        <p:spPr bwMode="auto">
          <a:xfrm>
            <a:off x="5703600" y="14265548"/>
            <a:ext cx="716982" cy="5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78D6CFC-6689-898C-7CF5-A112E804770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761304" y="10380918"/>
            <a:ext cx="395083" cy="467962"/>
          </a:xfrm>
          <a:prstGeom prst="rect">
            <a:avLst/>
          </a:prstGeom>
        </p:spPr>
      </p:pic>
      <p:pic>
        <p:nvPicPr>
          <p:cNvPr id="1034" name="Picture 10" descr="History of the atom - Chemistry 10">
            <a:extLst>
              <a:ext uri="{FF2B5EF4-FFF2-40B4-BE49-F238E27FC236}">
                <a16:creationId xmlns:a16="http://schemas.microsoft.com/office/drawing/2014/main" id="{AD404053-5FF8-A730-ECEC-976A730F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551" y="10884245"/>
            <a:ext cx="1032939" cy="4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B0C387E-D4FB-4AEA-42BF-33F6BEC50393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216498" y="11851663"/>
            <a:ext cx="204211" cy="1055921"/>
          </a:xfrm>
          <a:prstGeom prst="rect">
            <a:avLst/>
          </a:prstGeom>
        </p:spPr>
      </p:pic>
      <p:sp>
        <p:nvSpPr>
          <p:cNvPr id="72" name="TextBox 189">
            <a:extLst>
              <a:ext uri="{FF2B5EF4-FFF2-40B4-BE49-F238E27FC236}">
                <a16:creationId xmlns:a16="http://schemas.microsoft.com/office/drawing/2014/main" id="{E8D84B8A-3269-E351-2617-82C1CB0A7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662" y="11801388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Global Warming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C4DE29F-19B2-BAC4-9CF0-24C56D81CD5D}"/>
              </a:ext>
            </a:extLst>
          </p:cNvPr>
          <p:cNvCxnSpPr>
            <a:cxnSpLocks/>
          </p:cNvCxnSpPr>
          <p:nvPr/>
        </p:nvCxnSpPr>
        <p:spPr>
          <a:xfrm flipV="1">
            <a:off x="5955012" y="11636759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72AE73D0-96AA-C5F3-FCB9-925568964158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575364" y="10337728"/>
            <a:ext cx="469404" cy="553226"/>
          </a:xfrm>
          <a:prstGeom prst="rect">
            <a:avLst/>
          </a:prstGeom>
        </p:spPr>
      </p:pic>
      <p:pic>
        <p:nvPicPr>
          <p:cNvPr id="1044" name="Picture 20" descr="Global Warming&quot; Illustration - Download for free – Iconduck">
            <a:extLst>
              <a:ext uri="{FF2B5EF4-FFF2-40B4-BE49-F238E27FC236}">
                <a16:creationId xmlns:a16="http://schemas.microsoft.com/office/drawing/2014/main" id="{BC886A5E-F262-0823-1FBB-DE9B182A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41" y="11863438"/>
            <a:ext cx="466304" cy="5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ossil fuel - Free industry icons">
            <a:extLst>
              <a:ext uri="{FF2B5EF4-FFF2-40B4-BE49-F238E27FC236}">
                <a16:creationId xmlns:a16="http://schemas.microsoft.com/office/drawing/2014/main" id="{CEF4740E-1287-E78D-4780-249DD53F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93" y="11962156"/>
            <a:ext cx="395320" cy="3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cience Clipart-diagram of rock cycle ...">
            <a:extLst>
              <a:ext uri="{FF2B5EF4-FFF2-40B4-BE49-F238E27FC236}">
                <a16:creationId xmlns:a16="http://schemas.microsoft.com/office/drawing/2014/main" id="{0C719277-3086-5F71-4A30-9E90E39F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19" y="10344878"/>
            <a:ext cx="627023" cy="5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hemical bond - Free education icons">
            <a:extLst>
              <a:ext uri="{FF2B5EF4-FFF2-40B4-BE49-F238E27FC236}">
                <a16:creationId xmlns:a16="http://schemas.microsoft.com/office/drawing/2014/main" id="{585C114F-B895-20DB-B784-E6A425E7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64" y="10622264"/>
            <a:ext cx="418865" cy="41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03222BF-D518-4949-E9E0-886F97027184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883309" y="10557324"/>
            <a:ext cx="395083" cy="467962"/>
          </a:xfrm>
          <a:prstGeom prst="rect">
            <a:avLst/>
          </a:prstGeom>
        </p:spPr>
      </p:pic>
      <p:pic>
        <p:nvPicPr>
          <p:cNvPr id="1052" name="Picture 28" descr="Reaction Laboratory Stock Illustration - Download Image Now - Chemical  Reaction, Chemical, Icon Symbol - iStock">
            <a:extLst>
              <a:ext uri="{FF2B5EF4-FFF2-40B4-BE49-F238E27FC236}">
                <a16:creationId xmlns:a16="http://schemas.microsoft.com/office/drawing/2014/main" id="{75585C71-C8FC-C931-EE2A-E2D2D2EA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45" y="11731609"/>
            <a:ext cx="506370" cy="5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A290C716-4732-33C4-7AC3-37F402A1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15" y="12754073"/>
            <a:ext cx="466403" cy="4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Neutralization Stock Illustrations – 322 Neutralization Stock  Illustrations, Vectors &amp; Clipart - Dreamstime">
            <a:extLst>
              <a:ext uri="{FF2B5EF4-FFF2-40B4-BE49-F238E27FC236}">
                <a16:creationId xmlns:a16="http://schemas.microsoft.com/office/drawing/2014/main" id="{7BC9AD97-D2DB-E9A7-5AA8-8E9ED5EC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5" y="12594153"/>
            <a:ext cx="618515" cy="4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8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sson xmlns="94377f4d-2b6e-4260-b618-231bc0f3c4f6" xsi:nil="true"/>
    <Year xmlns="94377f4d-2b6e-4260-b618-231bc0f3c4f6" xsi:nil="true"/>
    <f783826ea9e84b98bde30813371bc6b8 xmlns="94377f4d-2b6e-4260-b618-231bc0f3c4f6">
      <Terms xmlns="http://schemas.microsoft.com/office/infopath/2007/PartnerControls"/>
    </f783826ea9e84b98bde30813371bc6b8>
    <j4b8dcd6195244a09f134d0e946abb93 xmlns="94377f4d-2b6e-4260-b618-231bc0f3c4f6">
      <Terms xmlns="http://schemas.microsoft.com/office/infopath/2007/PartnerControls"/>
    </j4b8dcd6195244a09f134d0e946abb93>
    <KeyStage xmlns="94377f4d-2b6e-4260-b618-231bc0f3c4f6" xsi:nil="true"/>
    <e19abb67f1e64515bb5181fc35f38de1 xmlns="94377f4d-2b6e-4260-b618-231bc0f3c4f6">
      <Terms xmlns="http://schemas.microsoft.com/office/infopath/2007/PartnerControls"/>
    </e19abb67f1e64515bb5181fc35f38de1>
    <PersonalIdentificationData xmlns="94377f4d-2b6e-4260-b618-231bc0f3c4f6" xsi:nil="true"/>
    <TaxCatchAll xmlns="94377f4d-2b6e-4260-b618-231bc0f3c4f6" xsi:nil="true"/>
    <l219f6f397024f7cad41516c79c53497 xmlns="94377f4d-2b6e-4260-b618-231bc0f3c4f6">
      <Terms xmlns="http://schemas.microsoft.com/office/infopath/2007/PartnerControls"/>
    </l219f6f397024f7cad41516c79c53497>
    <CustomTags xmlns="94377f4d-2b6e-4260-b618-231bc0f3c4f6" xsi:nil="true"/>
    <CurriculumSubject xmlns="94377f4d-2b6e-4260-b618-231bc0f3c4f6">Science</CurriculumSubject>
    <lcf76f155ced4ddcb4097134ff3c332f xmlns="d49fabf1-39e6-4d75-9fa7-6924b3663a41">
      <Terms xmlns="http://schemas.microsoft.com/office/infopath/2007/PartnerControls"/>
    </lcf76f155ced4ddcb4097134ff3c332f>
    <ja691a9008dc470d91aeda9eba737110 xmlns="94377f4d-2b6e-4260-b618-231bc0f3c4f6">
      <Terms xmlns="http://schemas.microsoft.com/office/infopath/2007/PartnerControls"/>
    </ja691a9008dc470d91aeda9eba73711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49DF5155636418E7D08E348AE59B6" ma:contentTypeVersion="32" ma:contentTypeDescription="Create a new document." ma:contentTypeScope="" ma:versionID="85e165c4c56404879474afc769dd18b6">
  <xsd:schema xmlns:xsd="http://www.w3.org/2001/XMLSchema" xmlns:xs="http://www.w3.org/2001/XMLSchema" xmlns:p="http://schemas.microsoft.com/office/2006/metadata/properties" xmlns:ns2="94377f4d-2b6e-4260-b618-231bc0f3c4f6" xmlns:ns3="d49fabf1-39e6-4d75-9fa7-6924b3663a41" targetNamespace="http://schemas.microsoft.com/office/2006/metadata/properties" ma:root="true" ma:fieldsID="f01f4078ff5c4f9b35c66ade0f808134" ns2:_="" ns3:_="">
    <xsd:import namespace="94377f4d-2b6e-4260-b618-231bc0f3c4f6"/>
    <xsd:import namespace="d49fabf1-39e6-4d75-9fa7-6924b3663a41"/>
    <xsd:element name="properties">
      <xsd:complexType>
        <xsd:sequence>
          <xsd:element name="documentManagement">
            <xsd:complexType>
              <xsd:all>
                <xsd:element ref="ns2:ja691a9008dc470d91aeda9eba737110" minOccurs="0"/>
                <xsd:element ref="ns2:TaxCatchAll" minOccurs="0"/>
                <xsd:element ref="ns2:j4b8dcd6195244a09f134d0e946abb93" minOccurs="0"/>
                <xsd:element ref="ns2:l219f6f397024f7cad41516c79c53497" minOccurs="0"/>
                <xsd:element ref="ns2:f783826ea9e84b98bde30813371bc6b8" minOccurs="0"/>
                <xsd:element ref="ns2:e19abb67f1e64515bb5181fc35f38de1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77f4d-2b6e-4260-b618-231bc0f3c4f6" elementFormDefault="qualified">
    <xsd:import namespace="http://schemas.microsoft.com/office/2006/documentManagement/types"/>
    <xsd:import namespace="http://schemas.microsoft.com/office/infopath/2007/PartnerControls"/>
    <xsd:element name="ja691a9008dc470d91aeda9eba737110" ma:index="9" nillable="true" ma:taxonomy="true" ma:internalName="ja691a9008dc470d91aeda9eba737110" ma:taxonomyFieldName="Topic" ma:displayName="Topic" ma:fieldId="{3a691a90-08dc-470d-91ae-da9eba737110}" ma:sspId="755c0e60-3cfb-4199-92cf-3a58c40b78d9" ma:termSetId="a63a8a6b-296c-4149-b2ba-e28f07e3ba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8e17fe9-c3fa-4798-976e-8f59a0ef02fa}" ma:internalName="TaxCatchAll" ma:showField="CatchAllData" ma:web="94377f4d-2b6e-4260-b618-231bc0f3c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b8dcd6195244a09f134d0e946abb93" ma:index="12" nillable="true" ma:taxonomy="true" ma:internalName="j4b8dcd6195244a09f134d0e946abb93" ma:taxonomyFieldName="Staff_x0020_Category" ma:displayName="Staff Category" ma:fieldId="{34b8dcd6-1952-44a0-9f13-4d0e946abb93}" ma:sspId="755c0e60-3cfb-4199-92cf-3a58c40b78d9" ma:termSetId="55940ccc-7d7b-4210-8e03-c6349b63ac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19f6f397024f7cad41516c79c53497" ma:index="14" nillable="true" ma:taxonomy="true" ma:internalName="l219f6f397024f7cad41516c79c53497" ma:taxonomyFieldName="Exam_x0020_Board" ma:displayName="Exam Board" ma:fieldId="{5219f6f3-9702-4f7c-ad41-516c79c53497}" ma:sspId="755c0e60-3cfb-4199-92cf-3a58c40b78d9" ma:termSetId="911692b3-25d6-4c8d-815f-8ce161214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83826ea9e84b98bde30813371bc6b8" ma:index="16" nillable="true" ma:taxonomy="true" ma:internalName="f783826ea9e84b98bde30813371bc6b8" ma:taxonomyFieldName="Week" ma:displayName="Week" ma:fieldId="{f783826e-a9e8-4b98-bde3-0813371bc6b8}" ma:sspId="755c0e60-3cfb-4199-92cf-3a58c40b78d9" ma:termSetId="c2106371-6ede-4979-bcaa-b2cc3a9382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9abb67f1e64515bb5181fc35f38de1" ma:index="18" nillable="true" ma:taxonomy="true" ma:internalName="e19abb67f1e64515bb5181fc35f38de1" ma:taxonomyFieldName="Term" ma:displayName="Term" ma:fieldId="{e19abb67-f1e6-4515-bb51-81fc35f38de1}" ma:sspId="755c0e60-3cfb-4199-92cf-3a58c40b78d9" ma:termSetId="31e69cc5-9f7e-4c42-ad4b-0b7096b8e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fabf1-39e6-4d75-9fa7-6924b3663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EE6D11-C5B7-49AE-8F12-FA53ECECEAAA}">
  <ds:schemaRefs>
    <ds:schemaRef ds:uri="http://purl.org/dc/dcmitype/"/>
    <ds:schemaRef ds:uri="http://schemas.microsoft.com/office/2006/documentManagement/types"/>
    <ds:schemaRef ds:uri="http://purl.org/dc/terms/"/>
    <ds:schemaRef ds:uri="d49fabf1-39e6-4d75-9fa7-6924b3663a41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94377f4d-2b6e-4260-b618-231bc0f3c4f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CFE556A-0FC2-4170-8FCD-5C81471EC4D9}">
  <ds:schemaRefs>
    <ds:schemaRef ds:uri="94377f4d-2b6e-4260-b618-231bc0f3c4f6"/>
    <ds:schemaRef ds:uri="d49fabf1-39e6-4d75-9fa7-6924b3663a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0C1EF1-D7E7-44B3-BE16-0C71B346EE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5599d4-67a6-4230-845b-3a0138b2778c}" enabled="1" method="Standard" siteId="{7eeaedd6-bf37-4015-8fe9-19fbc2c02d5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421</Words>
  <Application>Microsoft Office PowerPoint</Application>
  <PresentationFormat>Custom</PresentationFormat>
  <Paragraphs>144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Robert George</cp:lastModifiedBy>
  <cp:revision>2</cp:revision>
  <cp:lastPrinted>2020-01-07T10:08:53Z</cp:lastPrinted>
  <dcterms:created xsi:type="dcterms:W3CDTF">2018-02-08T08:28:53Z</dcterms:created>
  <dcterms:modified xsi:type="dcterms:W3CDTF">2026-03-12T08:23:05Z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0x010100EF449DF5155636418E7D08E348AE59B6</vt:lpwstr>
  </property>
  <property fmtid="{D5CDD505-2E9C-101B-9397-08002B2CF9AE}" pid="3" name="Staff Category">
    <vt:lpwstr/>
  </property>
  <property fmtid="{D5CDD505-2E9C-101B-9397-08002B2CF9AE}" pid="4" name="Topic">
    <vt:lpwstr/>
  </property>
  <property fmtid="{D5CDD505-2E9C-101B-9397-08002B2CF9AE}" pid="5" name="MediaServiceImageTags">
    <vt:lpwstr/>
  </property>
  <property fmtid="{D5CDD505-2E9C-101B-9397-08002B2CF9AE}" pid="6" name="Term">
    <vt:lpwstr/>
  </property>
  <property fmtid="{D5CDD505-2E9C-101B-9397-08002B2CF9AE}" pid="7" name="Week">
    <vt:lpwstr/>
  </property>
  <property fmtid="{D5CDD505-2E9C-101B-9397-08002B2CF9AE}" pid="8" name="Exam Board">
    <vt:lpwstr/>
  </property>
  <property fmtid="{D5CDD505-2E9C-101B-9397-08002B2CF9AE}" pid="9" name="MSIP_Label_e25599d4-67a6-4230-845b-3a0138b2778c_Enabled">
    <vt:lpwstr>true</vt:lpwstr>
  </property>
  <property fmtid="{D5CDD505-2E9C-101B-9397-08002B2CF9AE}" pid="10" name="MSIP_Label_e25599d4-67a6-4230-845b-3a0138b2778c_SetDate">
    <vt:lpwstr>2025-11-06T22:52:31Z</vt:lpwstr>
  </property>
  <property fmtid="{D5CDD505-2E9C-101B-9397-08002B2CF9AE}" pid="11" name="MSIP_Label_e25599d4-67a6-4230-845b-3a0138b2778c_Method">
    <vt:lpwstr>Standard</vt:lpwstr>
  </property>
  <property fmtid="{D5CDD505-2E9C-101B-9397-08002B2CF9AE}" pid="12" name="MSIP_Label_e25599d4-67a6-4230-845b-3a0138b2778c_Name">
    <vt:lpwstr>defa4170-0d19-0005-0004-bc88714345d2</vt:lpwstr>
  </property>
  <property fmtid="{D5CDD505-2E9C-101B-9397-08002B2CF9AE}" pid="13" name="MSIP_Label_e25599d4-67a6-4230-845b-3a0138b2778c_SiteId">
    <vt:lpwstr>7eeaedd6-bf37-4015-8fe9-19fbc2c02d55</vt:lpwstr>
  </property>
  <property fmtid="{D5CDD505-2E9C-101B-9397-08002B2CF9AE}" pid="14" name="MSIP_Label_e25599d4-67a6-4230-845b-3a0138b2778c_ActionId">
    <vt:lpwstr>63303f77-c3ad-4c90-80af-02b19dae0d0a</vt:lpwstr>
  </property>
  <property fmtid="{D5CDD505-2E9C-101B-9397-08002B2CF9AE}" pid="15" name="MSIP_Label_e25599d4-67a6-4230-845b-3a0138b2778c_ContentBits">
    <vt:lpwstr>0</vt:lpwstr>
  </property>
  <property fmtid="{D5CDD505-2E9C-101B-9397-08002B2CF9AE}" pid="16" name="MSIP_Label_e25599d4-67a6-4230-845b-3a0138b2778c_Tag">
    <vt:lpwstr>10, 3, 0, 1</vt:lpwstr>
  </property>
</Properties>
</file>